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4"/>
  </p:notesMasterIdLst>
  <p:sldIdLst>
    <p:sldId id="256" r:id="rId2"/>
    <p:sldId id="257" r:id="rId3"/>
    <p:sldId id="326" r:id="rId4"/>
    <p:sldId id="418" r:id="rId5"/>
    <p:sldId id="415" r:id="rId6"/>
    <p:sldId id="420" r:id="rId7"/>
    <p:sldId id="421" r:id="rId8"/>
    <p:sldId id="416" r:id="rId9"/>
    <p:sldId id="417" r:id="rId10"/>
    <p:sldId id="325" r:id="rId11"/>
    <p:sldId id="369" r:id="rId12"/>
    <p:sldId id="375"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5542"/>
    <a:srgbClr val="96FAAD"/>
    <a:srgbClr val="00FFCC"/>
    <a:srgbClr val="66FF99"/>
    <a:srgbClr val="0099CC"/>
    <a:srgbClr val="D60093"/>
    <a:srgbClr val="33CCCC"/>
    <a:srgbClr val="66CCFF"/>
    <a:srgbClr val="99CCFF"/>
    <a:srgbClr val="00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7192" autoAdjust="0"/>
    <p:restoredTop sz="94545"/>
  </p:normalViewPr>
  <p:slideViewPr>
    <p:cSldViewPr snapToGrid="0">
      <p:cViewPr varScale="1">
        <p:scale>
          <a:sx n="79" d="100"/>
          <a:sy n="79" d="100"/>
        </p:scale>
        <p:origin x="1352" y="19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FFE961-F5B3-41E0-AF2F-B98DF9154574}" type="datetimeFigureOut">
              <a:rPr lang="en-AU" smtClean="0"/>
              <a:t>25/9/2025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212C924-96FC-4ACD-8C11-6FB7C3AFF653}" type="slidenum">
              <a:rPr lang="en-AU" smtClean="0"/>
              <a:t>‹#›</a:t>
            </a:fld>
            <a:endParaRPr lang="en-AU"/>
          </a:p>
        </p:txBody>
      </p:sp>
    </p:spTree>
    <p:extLst>
      <p:ext uri="{BB962C8B-B14F-4D97-AF65-F5344CB8AC3E}">
        <p14:creationId xmlns:p14="http://schemas.microsoft.com/office/powerpoint/2010/main" val="11937140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Class discussion. </a:t>
            </a:r>
          </a:p>
        </p:txBody>
      </p:sp>
      <p:sp>
        <p:nvSpPr>
          <p:cNvPr id="4" name="Slide Number Placeholder 3"/>
          <p:cNvSpPr>
            <a:spLocks noGrp="1"/>
          </p:cNvSpPr>
          <p:nvPr>
            <p:ph type="sldNum" sz="quarter" idx="5"/>
          </p:nvPr>
        </p:nvSpPr>
        <p:spPr/>
        <p:txBody>
          <a:bodyPr/>
          <a:lstStyle/>
          <a:p>
            <a:fld id="{8212C924-96FC-4ACD-8C11-6FB7C3AFF653}" type="slidenum">
              <a:rPr lang="en-AU" smtClean="0"/>
              <a:t>3</a:t>
            </a:fld>
            <a:endParaRPr lang="en-AU"/>
          </a:p>
        </p:txBody>
      </p:sp>
    </p:spTree>
    <p:extLst>
      <p:ext uri="{BB962C8B-B14F-4D97-AF65-F5344CB8AC3E}">
        <p14:creationId xmlns:p14="http://schemas.microsoft.com/office/powerpoint/2010/main" val="24906820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Class discussion. </a:t>
            </a:r>
          </a:p>
        </p:txBody>
      </p:sp>
      <p:sp>
        <p:nvSpPr>
          <p:cNvPr id="4" name="Slide Number Placeholder 3"/>
          <p:cNvSpPr>
            <a:spLocks noGrp="1"/>
          </p:cNvSpPr>
          <p:nvPr>
            <p:ph type="sldNum" sz="quarter" idx="5"/>
          </p:nvPr>
        </p:nvSpPr>
        <p:spPr/>
        <p:txBody>
          <a:bodyPr/>
          <a:lstStyle/>
          <a:p>
            <a:fld id="{8212C924-96FC-4ACD-8C11-6FB7C3AFF653}" type="slidenum">
              <a:rPr lang="en-AU" smtClean="0"/>
              <a:t>4</a:t>
            </a:fld>
            <a:endParaRPr lang="en-AU"/>
          </a:p>
        </p:txBody>
      </p:sp>
    </p:spTree>
    <p:extLst>
      <p:ext uri="{BB962C8B-B14F-4D97-AF65-F5344CB8AC3E}">
        <p14:creationId xmlns:p14="http://schemas.microsoft.com/office/powerpoint/2010/main" val="31382668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Class discussion. </a:t>
            </a:r>
          </a:p>
        </p:txBody>
      </p:sp>
      <p:sp>
        <p:nvSpPr>
          <p:cNvPr id="4" name="Slide Number Placeholder 3"/>
          <p:cNvSpPr>
            <a:spLocks noGrp="1"/>
          </p:cNvSpPr>
          <p:nvPr>
            <p:ph type="sldNum" sz="quarter" idx="5"/>
          </p:nvPr>
        </p:nvSpPr>
        <p:spPr/>
        <p:txBody>
          <a:bodyPr/>
          <a:lstStyle/>
          <a:p>
            <a:fld id="{8212C924-96FC-4ACD-8C11-6FB7C3AFF653}" type="slidenum">
              <a:rPr lang="en-AU" smtClean="0"/>
              <a:t>5</a:t>
            </a:fld>
            <a:endParaRPr lang="en-AU"/>
          </a:p>
        </p:txBody>
      </p:sp>
    </p:spTree>
    <p:extLst>
      <p:ext uri="{BB962C8B-B14F-4D97-AF65-F5344CB8AC3E}">
        <p14:creationId xmlns:p14="http://schemas.microsoft.com/office/powerpoint/2010/main" val="9027354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212C924-96FC-4ACD-8C11-6FB7C3AFF653}" type="slidenum">
              <a:rPr lang="en-AU" smtClean="0"/>
              <a:t>6</a:t>
            </a:fld>
            <a:endParaRPr lang="en-AU"/>
          </a:p>
        </p:txBody>
      </p:sp>
    </p:spTree>
    <p:extLst>
      <p:ext uri="{BB962C8B-B14F-4D97-AF65-F5344CB8AC3E}">
        <p14:creationId xmlns:p14="http://schemas.microsoft.com/office/powerpoint/2010/main" val="16955361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Class discussion. </a:t>
            </a:r>
          </a:p>
        </p:txBody>
      </p:sp>
      <p:sp>
        <p:nvSpPr>
          <p:cNvPr id="4" name="Slide Number Placeholder 3"/>
          <p:cNvSpPr>
            <a:spLocks noGrp="1"/>
          </p:cNvSpPr>
          <p:nvPr>
            <p:ph type="sldNum" sz="quarter" idx="5"/>
          </p:nvPr>
        </p:nvSpPr>
        <p:spPr/>
        <p:txBody>
          <a:bodyPr/>
          <a:lstStyle/>
          <a:p>
            <a:fld id="{8212C924-96FC-4ACD-8C11-6FB7C3AFF653}" type="slidenum">
              <a:rPr lang="en-AU" smtClean="0"/>
              <a:t>7</a:t>
            </a:fld>
            <a:endParaRPr lang="en-AU"/>
          </a:p>
        </p:txBody>
      </p:sp>
    </p:spTree>
    <p:extLst>
      <p:ext uri="{BB962C8B-B14F-4D97-AF65-F5344CB8AC3E}">
        <p14:creationId xmlns:p14="http://schemas.microsoft.com/office/powerpoint/2010/main" val="13729408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Class discussion. </a:t>
            </a:r>
          </a:p>
        </p:txBody>
      </p:sp>
      <p:sp>
        <p:nvSpPr>
          <p:cNvPr id="4" name="Slide Number Placeholder 3"/>
          <p:cNvSpPr>
            <a:spLocks noGrp="1"/>
          </p:cNvSpPr>
          <p:nvPr>
            <p:ph type="sldNum" sz="quarter" idx="5"/>
          </p:nvPr>
        </p:nvSpPr>
        <p:spPr/>
        <p:txBody>
          <a:bodyPr/>
          <a:lstStyle/>
          <a:p>
            <a:fld id="{8212C924-96FC-4ACD-8C11-6FB7C3AFF653}" type="slidenum">
              <a:rPr lang="en-AU" smtClean="0"/>
              <a:t>8</a:t>
            </a:fld>
            <a:endParaRPr lang="en-AU"/>
          </a:p>
        </p:txBody>
      </p:sp>
    </p:spTree>
    <p:extLst>
      <p:ext uri="{BB962C8B-B14F-4D97-AF65-F5344CB8AC3E}">
        <p14:creationId xmlns:p14="http://schemas.microsoft.com/office/powerpoint/2010/main" val="28783051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Class discussion. </a:t>
            </a:r>
          </a:p>
        </p:txBody>
      </p:sp>
      <p:sp>
        <p:nvSpPr>
          <p:cNvPr id="4" name="Slide Number Placeholder 3"/>
          <p:cNvSpPr>
            <a:spLocks noGrp="1"/>
          </p:cNvSpPr>
          <p:nvPr>
            <p:ph type="sldNum" sz="quarter" idx="5"/>
          </p:nvPr>
        </p:nvSpPr>
        <p:spPr/>
        <p:txBody>
          <a:bodyPr/>
          <a:lstStyle/>
          <a:p>
            <a:fld id="{8212C924-96FC-4ACD-8C11-6FB7C3AFF653}" type="slidenum">
              <a:rPr lang="en-AU" smtClean="0"/>
              <a:t>9</a:t>
            </a:fld>
            <a:endParaRPr lang="en-AU"/>
          </a:p>
        </p:txBody>
      </p:sp>
    </p:spTree>
    <p:extLst>
      <p:ext uri="{BB962C8B-B14F-4D97-AF65-F5344CB8AC3E}">
        <p14:creationId xmlns:p14="http://schemas.microsoft.com/office/powerpoint/2010/main" val="10398742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dirty="0"/>
          </a:p>
        </p:txBody>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25/9/2025</a:t>
            </a:fld>
            <a:endParaRPr lang="en-AU"/>
          </a:p>
        </p:txBody>
      </p:sp>
      <p:sp>
        <p:nvSpPr>
          <p:cNvPr id="5" name="Footer Placeholder 4"/>
          <p:cNvSpPr>
            <a:spLocks noGrp="1"/>
          </p:cNvSpPr>
          <p:nvPr>
            <p:ph type="ftr" sz="quarter" idx="11"/>
          </p:nvPr>
        </p:nvSpPr>
        <p:spPr/>
        <p:txBody>
          <a:bodyPr/>
          <a:lstStyle/>
          <a:p>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B07C619A-63DB-AA43-AB24-59A7C5CFAC02}"/>
              </a:ext>
            </a:extLst>
          </p:cNvPr>
          <p:cNvSpPr txBox="1"/>
          <p:nvPr userDrawn="1"/>
        </p:nvSpPr>
        <p:spPr>
          <a:xfrm>
            <a:off x="9297699" y="6444952"/>
            <a:ext cx="2693773"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©BeeHealthyStories2015</a:t>
            </a:r>
          </a:p>
          <a:p>
            <a:endParaRPr lang="en-US" dirty="0"/>
          </a:p>
        </p:txBody>
      </p:sp>
    </p:spTree>
    <p:extLst>
      <p:ext uri="{BB962C8B-B14F-4D97-AF65-F5344CB8AC3E}">
        <p14:creationId xmlns:p14="http://schemas.microsoft.com/office/powerpoint/2010/main" val="342344935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25/9/2025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395515407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25/9/2025</a:t>
            </a:fld>
            <a:endParaRPr lang="en-AU"/>
          </a:p>
        </p:txBody>
      </p:sp>
      <p:sp>
        <p:nvSpPr>
          <p:cNvPr id="5" name="Footer Placeholder 4"/>
          <p:cNvSpPr>
            <a:spLocks noGrp="1"/>
          </p:cNvSpPr>
          <p:nvPr>
            <p:ph type="ftr" sz="quarter" idx="11"/>
          </p:nvPr>
        </p:nvSpPr>
        <p:spPr/>
        <p:txBody>
          <a:bodyPr/>
          <a:lstStyle/>
          <a:p>
            <a:endParaRPr lang="en-AU"/>
          </a:p>
        </p:txBody>
      </p:sp>
      <p:sp>
        <p:nvSpPr>
          <p:cNvPr id="9" name="Rectangle 8">
            <a:extLst>
              <a:ext uri="{FF2B5EF4-FFF2-40B4-BE49-F238E27FC236}">
                <a16:creationId xmlns:a16="http://schemas.microsoft.com/office/drawing/2014/main" id="{B03301B2-F991-CC44-A9AB-61F49617D3C3}"/>
              </a:ext>
            </a:extLst>
          </p:cNvPr>
          <p:cNvSpPr/>
          <p:nvPr userDrawn="1"/>
        </p:nvSpPr>
        <p:spPr>
          <a:xfrm>
            <a:off x="9163881" y="6444734"/>
            <a:ext cx="2563394" cy="369332"/>
          </a:xfrm>
          <a:prstGeom prst="rect">
            <a:avLst/>
          </a:prstGeom>
        </p:spPr>
        <p:txBody>
          <a:bodyPr wrap="none">
            <a:spAutoFit/>
          </a:bodyPr>
          <a:lstStyle/>
          <a:p>
            <a:r>
              <a:rPr lang="en-AU" dirty="0"/>
              <a:t>©BeeHealthyStories2015</a:t>
            </a:r>
          </a:p>
        </p:txBody>
      </p:sp>
    </p:spTree>
    <p:extLst>
      <p:ext uri="{BB962C8B-B14F-4D97-AF65-F5344CB8AC3E}">
        <p14:creationId xmlns:p14="http://schemas.microsoft.com/office/powerpoint/2010/main" val="290999284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25/9/2025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8814303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0B86579-9261-4851-8431-AE8CB120AF89}" type="datetimeFigureOut">
              <a:rPr lang="en-AU" smtClean="0"/>
              <a:t>25/9/2025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538842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0B86579-9261-4851-8431-AE8CB120AF89}" type="datetimeFigureOut">
              <a:rPr lang="en-AU" smtClean="0"/>
              <a:t>25/9/2025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5943413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0B86579-9261-4851-8431-AE8CB120AF89}" type="datetimeFigureOut">
              <a:rPr lang="en-AU" smtClean="0"/>
              <a:t>25/9/2025</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689312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0B86579-9261-4851-8431-AE8CB120AF89}" type="datetimeFigureOut">
              <a:rPr lang="en-AU" smtClean="0"/>
              <a:t>25/9/2025</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158089496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userDrawn="1"/>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C0B86579-9261-4851-8431-AE8CB120AF89}" type="datetimeFigureOut">
              <a:rPr lang="en-AU" smtClean="0"/>
              <a:t>25/9/2025</a:t>
            </a:fld>
            <a:endParaRPr lang="en-AU"/>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AU"/>
          </a:p>
        </p:txBody>
      </p:sp>
      <p:sp>
        <p:nvSpPr>
          <p:cNvPr id="2" name="Rectangle 1">
            <a:extLst>
              <a:ext uri="{FF2B5EF4-FFF2-40B4-BE49-F238E27FC236}">
                <a16:creationId xmlns:a16="http://schemas.microsoft.com/office/drawing/2014/main" id="{82EE5982-E333-7445-A45E-00D205EC967B}"/>
              </a:ext>
            </a:extLst>
          </p:cNvPr>
          <p:cNvSpPr/>
          <p:nvPr userDrawn="1"/>
        </p:nvSpPr>
        <p:spPr>
          <a:xfrm>
            <a:off x="9163882" y="6444734"/>
            <a:ext cx="2563394" cy="369332"/>
          </a:xfrm>
          <a:prstGeom prst="rect">
            <a:avLst/>
          </a:prstGeom>
        </p:spPr>
        <p:txBody>
          <a:bodyPr wrap="none">
            <a:spAutoFit/>
          </a:bodyPr>
          <a:lstStyle/>
          <a:p>
            <a:r>
              <a:rPr lang="en-AU" dirty="0"/>
              <a:t>©BeeHealthyStories2015</a:t>
            </a:r>
          </a:p>
        </p:txBody>
      </p:sp>
    </p:spTree>
    <p:extLst>
      <p:ext uri="{BB962C8B-B14F-4D97-AF65-F5344CB8AC3E}">
        <p14:creationId xmlns:p14="http://schemas.microsoft.com/office/powerpoint/2010/main" val="271065148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C0B86579-9261-4851-8431-AE8CB120AF89}" type="datetimeFigureOut">
              <a:rPr lang="en-AU" smtClean="0"/>
              <a:t>25/9/2025</a:t>
            </a:fld>
            <a:endParaRPr lang="en-AU"/>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AU"/>
          </a:p>
        </p:txBody>
      </p:sp>
      <p:sp>
        <p:nvSpPr>
          <p:cNvPr id="7" name="Slide Number Placeholder 6"/>
          <p:cNvSpPr>
            <a:spLocks noGrp="1"/>
          </p:cNvSpPr>
          <p:nvPr>
            <p:ph type="sldNum" sz="quarter" idx="12"/>
          </p:nvPr>
        </p:nvSpPr>
        <p:spPr>
          <a:xfrm>
            <a:off x="9514704" y="6459785"/>
            <a:ext cx="1697780" cy="365125"/>
          </a:xfrm>
          <a:prstGeom prst="rect">
            <a:avLst/>
          </a:prstGeom>
        </p:spPr>
        <p:txBody>
          <a:bodyPr/>
          <a:lstStyle>
            <a:lvl1pPr>
              <a:defRPr>
                <a:solidFill>
                  <a:schemeClr val="tx2"/>
                </a:solidFill>
              </a:defRPr>
            </a:lvl1pPr>
          </a:lstStyle>
          <a:p>
            <a:fld id="{927B3BFD-01C8-4C7F-8F39-96074B03617B}" type="slidenum">
              <a:rPr lang="en-AU" smtClean="0"/>
              <a:t>‹#›</a:t>
            </a:fld>
            <a:endParaRPr lang="en-AU"/>
          </a:p>
        </p:txBody>
      </p:sp>
    </p:spTree>
    <p:extLst>
      <p:ext uri="{BB962C8B-B14F-4D97-AF65-F5344CB8AC3E}">
        <p14:creationId xmlns:p14="http://schemas.microsoft.com/office/powerpoint/2010/main" val="33845766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cstate="email">
              <a:extLst>
                <a:ext uri="{28A0092B-C50C-407E-A947-70E740481C1C}">
                  <a14:useLocalDpi xmlns:a14="http://schemas.microsoft.com/office/drawing/2010/main"/>
                </a:ext>
              </a:extLst>
            </a:blip>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0B86579-9261-4851-8431-AE8CB120AF89}" type="datetimeFigureOut">
              <a:rPr lang="en-AU" smtClean="0"/>
              <a:t>25/9/2025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60009706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C0B86579-9261-4851-8431-AE8CB120AF89}" type="datetimeFigureOut">
              <a:rPr lang="en-AU" smtClean="0"/>
              <a:t>25/9/2025</a:t>
            </a:fld>
            <a:endParaRPr lang="en-AU"/>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AU"/>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2C734D02-961E-F145-A205-2C08A0EE2BD5}"/>
              </a:ext>
            </a:extLst>
          </p:cNvPr>
          <p:cNvSpPr/>
          <p:nvPr userDrawn="1"/>
        </p:nvSpPr>
        <p:spPr>
          <a:xfrm>
            <a:off x="9275092" y="6444734"/>
            <a:ext cx="2563394" cy="369332"/>
          </a:xfrm>
          <a:prstGeom prst="rect">
            <a:avLst/>
          </a:prstGeom>
        </p:spPr>
        <p:txBody>
          <a:bodyPr wrap="none">
            <a:spAutoFit/>
          </a:bodyPr>
          <a:lstStyle/>
          <a:p>
            <a:r>
              <a:rPr lang="en-AU" dirty="0"/>
              <a:t>©BeeHealthyStories2015</a:t>
            </a:r>
          </a:p>
        </p:txBody>
      </p:sp>
    </p:spTree>
    <p:extLst>
      <p:ext uri="{BB962C8B-B14F-4D97-AF65-F5344CB8AC3E}">
        <p14:creationId xmlns:p14="http://schemas.microsoft.com/office/powerpoint/2010/main" val="256627616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tiff"/><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5.tiff"/></Relationships>
</file>

<file path=ppt/slides/_rels/slide4.xml.rels><?xml version="1.0" encoding="UTF-8" standalone="yes"?>
<Relationships xmlns="http://schemas.openxmlformats.org/package/2006/relationships"><Relationship Id="rId3" Type="http://schemas.openxmlformats.org/officeDocument/2006/relationships/image" Target="../media/image6.tiff"/><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8.tiff"/><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9.tiff"/><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0.tiff"/><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12.tiff"/><Relationship Id="rId4" Type="http://schemas.openxmlformats.org/officeDocument/2006/relationships/image" Target="../media/image11.tiff"/></Relationships>
</file>

<file path=ppt/slides/_rels/slide9.xml.rels><?xml version="1.0" encoding="UTF-8" standalone="yes"?>
<Relationships xmlns="http://schemas.openxmlformats.org/package/2006/relationships"><Relationship Id="rId3" Type="http://schemas.openxmlformats.org/officeDocument/2006/relationships/hyperlink" Target="https://www.youtube.com/watch?v=u03EHVf-7vI" TargetMode="External"/><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772998" y="651753"/>
            <a:ext cx="10315208" cy="3200399"/>
          </a:xfrm>
          <a:prstGeom prst="rect">
            <a:avLst/>
          </a:prstGeom>
        </p:spPr>
      </p:pic>
    </p:spTree>
    <p:extLst>
      <p:ext uri="{BB962C8B-B14F-4D97-AF65-F5344CB8AC3E}">
        <p14:creationId xmlns:p14="http://schemas.microsoft.com/office/powerpoint/2010/main" val="227143947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B3AC3141-80D5-094F-B01F-FB7F77FA6EF2}"/>
              </a:ext>
            </a:extLst>
          </p:cNvPr>
          <p:cNvGraphicFramePr>
            <a:graphicFrameLocks noGrp="1"/>
          </p:cNvGraphicFramePr>
          <p:nvPr>
            <p:extLst>
              <p:ext uri="{D42A27DB-BD31-4B8C-83A1-F6EECF244321}">
                <p14:modId xmlns:p14="http://schemas.microsoft.com/office/powerpoint/2010/main" val="3705964426"/>
              </p:ext>
            </p:extLst>
          </p:nvPr>
        </p:nvGraphicFramePr>
        <p:xfrm>
          <a:off x="210523" y="270934"/>
          <a:ext cx="3497878" cy="701040"/>
        </p:xfrm>
        <a:graphic>
          <a:graphicData uri="http://schemas.openxmlformats.org/drawingml/2006/table">
            <a:tbl>
              <a:tblPr/>
              <a:tblGrid>
                <a:gridCol w="3497878">
                  <a:extLst>
                    <a:ext uri="{9D8B030D-6E8A-4147-A177-3AD203B41FA5}">
                      <a16:colId xmlns:a16="http://schemas.microsoft.com/office/drawing/2014/main" val="20000"/>
                    </a:ext>
                  </a:extLst>
                </a:gridCol>
              </a:tblGrid>
              <a:tr h="0">
                <a:tc>
                  <a:txBody>
                    <a:bodyPr/>
                    <a:lstStyle/>
                    <a:p>
                      <a:r>
                        <a:rPr lang="en-GB" sz="4000" b="1" u="none"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rPr>
                        <a:t>Activity</a:t>
                      </a:r>
                      <a:endParaRPr lang="en-GB" sz="3600" b="1" u="none"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endParaRP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4" name="TextBox 3">
            <a:extLst>
              <a:ext uri="{FF2B5EF4-FFF2-40B4-BE49-F238E27FC236}">
                <a16:creationId xmlns:a16="http://schemas.microsoft.com/office/drawing/2014/main" id="{5EF57F77-08A1-DE46-A08B-DF308E59E54C}"/>
              </a:ext>
            </a:extLst>
          </p:cNvPr>
          <p:cNvSpPr txBox="1"/>
          <p:nvPr/>
        </p:nvSpPr>
        <p:spPr>
          <a:xfrm>
            <a:off x="210523" y="1171297"/>
            <a:ext cx="4480010" cy="4370427"/>
          </a:xfrm>
          <a:prstGeom prst="rect">
            <a:avLst/>
          </a:prstGeom>
          <a:noFill/>
          <a:ln w="19050">
            <a:noFill/>
          </a:ln>
        </p:spPr>
        <p:txBody>
          <a:bodyPr wrap="square" rtlCol="0">
            <a:spAutoFit/>
          </a:bodyPr>
          <a:lstStyle/>
          <a:p>
            <a:r>
              <a:rPr lang="en-GB" sz="2200" dirty="0">
                <a:solidFill>
                  <a:prstClr val="black"/>
                </a:solidFill>
                <a:latin typeface="+mj-lt"/>
              </a:rPr>
              <a:t>Complete the activity sheet to the right. </a:t>
            </a:r>
          </a:p>
          <a:p>
            <a:endParaRPr lang="en-GB" sz="2200" dirty="0">
              <a:solidFill>
                <a:prstClr val="black"/>
              </a:solidFill>
              <a:latin typeface="+mj-lt"/>
            </a:endParaRPr>
          </a:p>
          <a:p>
            <a:endParaRPr lang="en-GB" sz="2200" dirty="0">
              <a:solidFill>
                <a:prstClr val="black"/>
              </a:solidFill>
              <a:latin typeface="+mj-lt"/>
            </a:endParaRPr>
          </a:p>
          <a:p>
            <a:r>
              <a:rPr lang="en-GB" sz="2200" b="1" u="sng" dirty="0">
                <a:solidFill>
                  <a:prstClr val="black"/>
                </a:solidFill>
                <a:latin typeface="+mj-lt"/>
              </a:rPr>
              <a:t>Extension:</a:t>
            </a:r>
          </a:p>
          <a:p>
            <a:r>
              <a:rPr lang="en-GB" sz="2000" dirty="0">
                <a:solidFill>
                  <a:prstClr val="black"/>
                </a:solidFill>
              </a:rPr>
              <a:t>No-one should ask you to show your private parts or touch them however, there maybe important occasions when this can happen. </a:t>
            </a:r>
          </a:p>
          <a:p>
            <a:endParaRPr lang="en-GB" sz="2200" b="1" dirty="0">
              <a:solidFill>
                <a:prstClr val="black"/>
              </a:solidFill>
              <a:latin typeface="+mj-lt"/>
            </a:endParaRPr>
          </a:p>
          <a:p>
            <a:r>
              <a:rPr lang="en-GB" sz="2200" b="1" dirty="0">
                <a:solidFill>
                  <a:prstClr val="black"/>
                </a:solidFill>
                <a:latin typeface="+mj-lt"/>
              </a:rPr>
              <a:t>Can you think of when some of these occasions might be? Write them in your book. </a:t>
            </a:r>
            <a:endParaRPr lang="en-GB" sz="2200" b="1" dirty="0">
              <a:solidFill>
                <a:prstClr val="black"/>
              </a:solidFill>
            </a:endParaRPr>
          </a:p>
        </p:txBody>
      </p:sp>
      <p:pic>
        <p:nvPicPr>
          <p:cNvPr id="3" name="Picture 2">
            <a:extLst>
              <a:ext uri="{FF2B5EF4-FFF2-40B4-BE49-F238E27FC236}">
                <a16:creationId xmlns:a16="http://schemas.microsoft.com/office/drawing/2014/main" id="{E19E81A1-1CD5-2A46-9534-5F3554C6AF5F}"/>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831081" y="270934"/>
            <a:ext cx="4137402" cy="586952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65054290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536381" y="1979680"/>
            <a:ext cx="9433560" cy="1815882"/>
          </a:xfrm>
          <a:prstGeom prst="rect">
            <a:avLst/>
          </a:prstGeom>
          <a:solidFill>
            <a:srgbClr val="FFCC99"/>
          </a:solidFill>
          <a:ln>
            <a:solidFill>
              <a:schemeClr val="accent5"/>
            </a:solidFill>
          </a:ln>
        </p:spPr>
        <p:style>
          <a:lnRef idx="1">
            <a:schemeClr val="dk1"/>
          </a:lnRef>
          <a:fillRef idx="2">
            <a:schemeClr val="dk1"/>
          </a:fillRef>
          <a:effectRef idx="1">
            <a:schemeClr val="dk1"/>
          </a:effectRef>
          <a:fontRef idx="minor">
            <a:schemeClr val="dk1"/>
          </a:fontRef>
        </p:style>
        <p:txBody>
          <a:bodyPr wrap="square" rtlCol="0">
            <a:spAutoFit/>
          </a:bodyPr>
          <a:lstStyle/>
          <a:p>
            <a:r>
              <a:rPr lang="en-AU" sz="2800" dirty="0">
                <a:latin typeface="+mj-lt"/>
              </a:rPr>
              <a:t>What is meant by private parts?</a:t>
            </a:r>
          </a:p>
          <a:p>
            <a:endParaRPr lang="en-AU" sz="2800" dirty="0">
              <a:latin typeface="+mj-lt"/>
            </a:endParaRPr>
          </a:p>
          <a:p>
            <a:r>
              <a:rPr lang="en-AU" sz="2800" dirty="0">
                <a:latin typeface="+mj-lt"/>
              </a:rPr>
              <a:t>Should anyone be allowed to touch or ask to see your private parts? </a:t>
            </a:r>
          </a:p>
        </p:txBody>
      </p:sp>
      <p:pic>
        <p:nvPicPr>
          <p:cNvPr id="13" name="Picture 12"/>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5553074" y="5464210"/>
            <a:ext cx="1400175" cy="1384265"/>
          </a:xfrm>
          <a:prstGeom prst="ellipse">
            <a:avLst/>
          </a:prstGeom>
        </p:spPr>
      </p:pic>
      <p:sp>
        <p:nvSpPr>
          <p:cNvPr id="14" name="TextBox 13"/>
          <p:cNvSpPr txBox="1"/>
          <p:nvPr/>
        </p:nvSpPr>
        <p:spPr>
          <a:xfrm>
            <a:off x="4793304" y="311032"/>
            <a:ext cx="2605393" cy="1015663"/>
          </a:xfrm>
          <a:prstGeom prst="rect">
            <a:avLst/>
          </a:prstGeom>
          <a:noFill/>
        </p:spPr>
        <p:txBody>
          <a:bodyPr wrap="none" rtlCol="0">
            <a:spAutoFit/>
          </a:bodyPr>
          <a:lstStyle/>
          <a:p>
            <a:r>
              <a:rPr lang="en-GB" sz="6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Plenary</a:t>
            </a:r>
            <a:endParaRPr lang="en-GB" sz="6000" b="1" dirty="0">
              <a:solidFill>
                <a:srgbClr val="FF0000"/>
              </a:solidFill>
            </a:endParaRPr>
          </a:p>
        </p:txBody>
      </p:sp>
      <p:pic>
        <p:nvPicPr>
          <p:cNvPr id="3" name="Picture 2">
            <a:extLst>
              <a:ext uri="{FF2B5EF4-FFF2-40B4-BE49-F238E27FC236}">
                <a16:creationId xmlns:a16="http://schemas.microsoft.com/office/drawing/2014/main" id="{2CB80B97-241D-9745-AA18-330A0F79B95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138" y="3795562"/>
            <a:ext cx="1992086" cy="1992086"/>
          </a:xfrm>
          <a:prstGeom prst="rect">
            <a:avLst/>
          </a:prstGeom>
        </p:spPr>
      </p:pic>
    </p:spTree>
    <p:extLst>
      <p:ext uri="{BB962C8B-B14F-4D97-AF65-F5344CB8AC3E}">
        <p14:creationId xmlns:p14="http://schemas.microsoft.com/office/powerpoint/2010/main" val="355618269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EE8109F-4731-0640-BC7A-6402EDB47D36}"/>
              </a:ext>
            </a:extLst>
          </p:cNvPr>
          <p:cNvSpPr/>
          <p:nvPr/>
        </p:nvSpPr>
        <p:spPr>
          <a:xfrm>
            <a:off x="423333" y="856357"/>
            <a:ext cx="11345334" cy="5324535"/>
          </a:xfrm>
          <a:prstGeom prst="rect">
            <a:avLst/>
          </a:prstGeom>
          <a:ln w="25400">
            <a:solidFill>
              <a:schemeClr val="accent5"/>
            </a:solidFill>
          </a:ln>
        </p:spPr>
        <p:txBody>
          <a:bodyPr wrap="square">
            <a:spAutoFit/>
          </a:bodyPr>
          <a:lstStyle/>
          <a:p>
            <a:r>
              <a:rPr lang="en-AU" sz="3200" b="1" dirty="0"/>
              <a:t>KS1 Learning opportunities in Relationships</a:t>
            </a:r>
          </a:p>
          <a:p>
            <a:r>
              <a:rPr lang="en-AU" sz="2400" b="1" dirty="0"/>
              <a:t>Safe Relationships</a:t>
            </a:r>
          </a:p>
          <a:p>
            <a:endParaRPr lang="en-AU" sz="2400" b="1" dirty="0"/>
          </a:p>
          <a:p>
            <a:r>
              <a:rPr lang="en-AU" sz="2000" i="1" dirty="0"/>
              <a:t>Pupils learn…</a:t>
            </a:r>
          </a:p>
          <a:p>
            <a:r>
              <a:rPr lang="en-AU" sz="2000" b="1" dirty="0"/>
              <a:t>R13. </a:t>
            </a:r>
            <a:r>
              <a:rPr lang="en-AU" sz="2000" dirty="0"/>
              <a:t>to recognise that some things are private and the importance of respecting privacy; that parts of their body covered by underwear are private </a:t>
            </a:r>
          </a:p>
          <a:p>
            <a:r>
              <a:rPr lang="en-AU" sz="2000" b="1" dirty="0"/>
              <a:t>R15. </a:t>
            </a:r>
            <a:r>
              <a:rPr lang="en-AU" sz="2000" dirty="0"/>
              <a:t>how to respond safely to adults they don’t know </a:t>
            </a:r>
          </a:p>
          <a:p>
            <a:r>
              <a:rPr lang="en-AU" sz="2000" b="1" dirty="0"/>
              <a:t>R16. </a:t>
            </a:r>
            <a:r>
              <a:rPr lang="en-AU" sz="2000" dirty="0"/>
              <a:t>about how to respond if physical contact makes them feel uncomfortable or unsafe </a:t>
            </a:r>
          </a:p>
          <a:p>
            <a:r>
              <a:rPr lang="en-AU" sz="2000" b="1" dirty="0"/>
              <a:t>R17. </a:t>
            </a:r>
            <a:r>
              <a:rPr lang="en-AU" sz="2000" dirty="0"/>
              <a:t>about knowing there are situations when they should ask for permission and also when their permission should be sought </a:t>
            </a:r>
          </a:p>
          <a:p>
            <a:r>
              <a:rPr lang="en-AU" sz="2000" b="1" dirty="0"/>
              <a:t>R18</a:t>
            </a:r>
            <a:r>
              <a:rPr lang="en-AU" sz="2000" dirty="0"/>
              <a:t>. about the importance of not keeping adults’ secrets (only happy surprises that others will find out about eventually) </a:t>
            </a:r>
          </a:p>
          <a:p>
            <a:r>
              <a:rPr lang="en-AU" sz="2000" b="1" dirty="0"/>
              <a:t>R19. </a:t>
            </a:r>
            <a:r>
              <a:rPr lang="en-AU" sz="2000" dirty="0"/>
              <a:t>basic techniques for resisting pressure to do something they don’t want to do and which may make them unsafe </a:t>
            </a:r>
          </a:p>
          <a:p>
            <a:r>
              <a:rPr lang="en-AU" sz="2000" b="1" dirty="0"/>
              <a:t>R20. </a:t>
            </a:r>
            <a:r>
              <a:rPr lang="en-AU" sz="2000" dirty="0"/>
              <a:t>what to do if they feel unsafe or worried for themselves or others; who to ask for help and vocabulary to use when asking for help; importance of keeping trying until they are heard</a:t>
            </a:r>
          </a:p>
        </p:txBody>
      </p:sp>
      <p:graphicFrame>
        <p:nvGraphicFramePr>
          <p:cNvPr id="4" name="Table 3">
            <a:extLst>
              <a:ext uri="{FF2B5EF4-FFF2-40B4-BE49-F238E27FC236}">
                <a16:creationId xmlns:a16="http://schemas.microsoft.com/office/drawing/2014/main" id="{7B1B86AC-B896-B242-BFB5-3EB578C2D408}"/>
              </a:ext>
            </a:extLst>
          </p:cNvPr>
          <p:cNvGraphicFramePr>
            <a:graphicFrameLocks noGrp="1"/>
          </p:cNvGraphicFramePr>
          <p:nvPr>
            <p:extLst/>
          </p:nvPr>
        </p:nvGraphicFramePr>
        <p:xfrm>
          <a:off x="0" y="0"/>
          <a:ext cx="12192000" cy="731520"/>
        </p:xfrm>
        <a:graphic>
          <a:graphicData uri="http://schemas.openxmlformats.org/drawingml/2006/table">
            <a:tbl>
              <a:tblPr/>
              <a:tblGrid>
                <a:gridCol w="12192000">
                  <a:extLst>
                    <a:ext uri="{9D8B030D-6E8A-4147-A177-3AD203B41FA5}">
                      <a16:colId xmlns:a16="http://schemas.microsoft.com/office/drawing/2014/main" val="20000"/>
                    </a:ext>
                  </a:extLst>
                </a:gridCol>
              </a:tblGrid>
              <a:tr h="0">
                <a:tc>
                  <a:txBody>
                    <a:bodyPr/>
                    <a:lstStyle/>
                    <a:p>
                      <a:r>
                        <a:rPr lang="en-GB" sz="42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n-lt"/>
                          <a:ea typeface="+mn-ea"/>
                          <a:cs typeface="+mn-cs"/>
                        </a:rPr>
                        <a:t>PSHE – Programme of Study (UK) </a:t>
                      </a:r>
                    </a:p>
                  </a:txBody>
                  <a:tcPr anchor="ctr">
                    <a:lnL>
                      <a:noFill/>
                    </a:lnL>
                    <a:lnR>
                      <a:noFill/>
                    </a:lnR>
                    <a:lnT>
                      <a:noFill/>
                    </a:lnT>
                    <a:lnB>
                      <a:noFill/>
                    </a:lnB>
                    <a:solidFill>
                      <a:schemeClr val="accent1">
                        <a:lumMod val="40000"/>
                        <a:lumOff val="6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502440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Lesson 6</a:t>
            </a:r>
          </a:p>
        </p:txBody>
      </p:sp>
      <p:sp>
        <p:nvSpPr>
          <p:cNvPr id="5" name="TextBox 4"/>
          <p:cNvSpPr txBox="1"/>
          <p:nvPr/>
        </p:nvSpPr>
        <p:spPr>
          <a:xfrm>
            <a:off x="1097279" y="2229118"/>
            <a:ext cx="6691450" cy="2308324"/>
          </a:xfrm>
          <a:prstGeom prst="rect">
            <a:avLst/>
          </a:prstGeom>
          <a:noFill/>
        </p:spPr>
        <p:txBody>
          <a:bodyPr wrap="square" rtlCol="0">
            <a:spAutoFit/>
          </a:bodyPr>
          <a:lstStyle/>
          <a:p>
            <a:r>
              <a:rPr lang="en-AU" sz="2400" b="1" u="sng" dirty="0"/>
              <a:t>Learning Objective</a:t>
            </a:r>
            <a:r>
              <a:rPr lang="en-AU" sz="2400" b="1" dirty="0"/>
              <a:t>: </a:t>
            </a:r>
            <a:r>
              <a:rPr lang="en-AU" sz="2400" b="1" i="1" dirty="0"/>
              <a:t>To understand the difference between public and private</a:t>
            </a:r>
          </a:p>
          <a:p>
            <a:endParaRPr lang="en-AU" sz="2400" b="1" i="1" dirty="0"/>
          </a:p>
          <a:p>
            <a:pPr marL="342900" indent="-342900">
              <a:buFont typeface="Arial" panose="020B0604020202020204" pitchFamily="34" charset="0"/>
              <a:buChar char="•"/>
            </a:pPr>
            <a:r>
              <a:rPr lang="en-AU" sz="2400" dirty="0"/>
              <a:t>I can name different body parts </a:t>
            </a:r>
          </a:p>
          <a:p>
            <a:pPr marL="342900" indent="-342900">
              <a:buFont typeface="Arial" panose="020B0604020202020204" pitchFamily="34" charset="0"/>
              <a:buChar char="•"/>
            </a:pPr>
            <a:r>
              <a:rPr lang="en-AU" sz="2400" dirty="0"/>
              <a:t>I can explain what private body parts are</a:t>
            </a:r>
          </a:p>
          <a:p>
            <a:pPr marL="342900" indent="-342900">
              <a:buFont typeface="Arial" panose="020B0604020202020204" pitchFamily="34" charset="0"/>
              <a:buChar char="•"/>
            </a:pPr>
            <a:r>
              <a:rPr lang="en-AU" sz="2400" dirty="0"/>
              <a:t>I know I am the boss of my body</a:t>
            </a:r>
          </a:p>
        </p:txBody>
      </p:sp>
      <p:pic>
        <p:nvPicPr>
          <p:cNvPr id="4" name="Picture 3">
            <a:extLst>
              <a:ext uri="{FF2B5EF4-FFF2-40B4-BE49-F238E27FC236}">
                <a16:creationId xmlns:a16="http://schemas.microsoft.com/office/drawing/2014/main" id="{78A32697-E1EE-8045-BF90-5CEF95239CE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28214" y="419506"/>
            <a:ext cx="3127466" cy="3127466"/>
          </a:xfrm>
          <a:prstGeom prst="rect">
            <a:avLst/>
          </a:prstGeom>
        </p:spPr>
      </p:pic>
    </p:spTree>
    <p:extLst>
      <p:ext uri="{BB962C8B-B14F-4D97-AF65-F5344CB8AC3E}">
        <p14:creationId xmlns:p14="http://schemas.microsoft.com/office/powerpoint/2010/main" val="81501276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4E48F12B-9BEB-274A-825A-0D4D2A601CF6}"/>
              </a:ext>
            </a:extLst>
          </p:cNvPr>
          <p:cNvSpPr txBox="1"/>
          <p:nvPr/>
        </p:nvSpPr>
        <p:spPr>
          <a:xfrm>
            <a:off x="1267041" y="1091419"/>
            <a:ext cx="2900438" cy="830997"/>
          </a:xfrm>
          <a:prstGeom prst="rect">
            <a:avLst/>
          </a:prstGeom>
          <a:noFill/>
          <a:ln w="19050">
            <a:noFill/>
          </a:ln>
        </p:spPr>
        <p:txBody>
          <a:bodyPr wrap="square" rtlCol="0">
            <a:spAutoFit/>
          </a:bodyPr>
          <a:lstStyle/>
          <a:p>
            <a:pPr algn="ctr"/>
            <a:r>
              <a:rPr lang="en-AU" sz="4800" b="1" u="sng" dirty="0">
                <a:latin typeface="+mj-lt"/>
              </a:rPr>
              <a:t>Private</a:t>
            </a:r>
            <a:endParaRPr lang="en-AU" sz="6600" b="1" i="1" u="sng" dirty="0">
              <a:solidFill>
                <a:prstClr val="black"/>
              </a:solidFill>
              <a:latin typeface="+mj-lt"/>
            </a:endParaRPr>
          </a:p>
        </p:txBody>
      </p:sp>
      <p:sp>
        <p:nvSpPr>
          <p:cNvPr id="6" name="TextBox 5">
            <a:extLst>
              <a:ext uri="{FF2B5EF4-FFF2-40B4-BE49-F238E27FC236}">
                <a16:creationId xmlns:a16="http://schemas.microsoft.com/office/drawing/2014/main" id="{B664E2DE-D38D-F14D-9796-0A72AE059DB8}"/>
              </a:ext>
            </a:extLst>
          </p:cNvPr>
          <p:cNvSpPr txBox="1"/>
          <p:nvPr/>
        </p:nvSpPr>
        <p:spPr>
          <a:xfrm>
            <a:off x="1584644" y="0"/>
            <a:ext cx="8994354" cy="954107"/>
          </a:xfrm>
          <a:prstGeom prst="rect">
            <a:avLst/>
          </a:prstGeom>
          <a:noFill/>
          <a:ln w="19050">
            <a:noFill/>
          </a:ln>
        </p:spPr>
        <p:txBody>
          <a:bodyPr wrap="square" rtlCol="0">
            <a:spAutoFit/>
          </a:bodyPr>
          <a:lstStyle/>
          <a:p>
            <a:pPr algn="ctr"/>
            <a:r>
              <a:rPr lang="en-GB" sz="2800" dirty="0">
                <a:solidFill>
                  <a:prstClr val="black"/>
                </a:solidFill>
                <a:latin typeface="+mj-lt"/>
              </a:rPr>
              <a:t>Let’s remind ourselves about what we mean when something is </a:t>
            </a:r>
            <a:r>
              <a:rPr lang="en-GB" sz="2800" b="1" dirty="0">
                <a:solidFill>
                  <a:prstClr val="black"/>
                </a:solidFill>
                <a:latin typeface="+mj-lt"/>
              </a:rPr>
              <a:t>public</a:t>
            </a:r>
            <a:r>
              <a:rPr lang="en-GB" sz="2800" dirty="0">
                <a:solidFill>
                  <a:prstClr val="black"/>
                </a:solidFill>
                <a:latin typeface="+mj-lt"/>
              </a:rPr>
              <a:t> and when something is </a:t>
            </a:r>
            <a:r>
              <a:rPr lang="en-GB" sz="2800" b="1" dirty="0">
                <a:solidFill>
                  <a:prstClr val="black"/>
                </a:solidFill>
                <a:latin typeface="+mj-lt"/>
              </a:rPr>
              <a:t>private</a:t>
            </a:r>
            <a:r>
              <a:rPr lang="en-GB" sz="2800" dirty="0">
                <a:solidFill>
                  <a:prstClr val="black"/>
                </a:solidFill>
                <a:latin typeface="+mj-lt"/>
              </a:rPr>
              <a:t>? </a:t>
            </a:r>
            <a:endParaRPr lang="en-GB" sz="2800" dirty="0">
              <a:solidFill>
                <a:prstClr val="black"/>
              </a:solidFill>
            </a:endParaRPr>
          </a:p>
        </p:txBody>
      </p:sp>
      <p:sp>
        <p:nvSpPr>
          <p:cNvPr id="5" name="TextBox 4">
            <a:extLst>
              <a:ext uri="{FF2B5EF4-FFF2-40B4-BE49-F238E27FC236}">
                <a16:creationId xmlns:a16="http://schemas.microsoft.com/office/drawing/2014/main" id="{E0AE5CEF-D4C1-194F-B8ED-0130FBE6F67B}"/>
              </a:ext>
            </a:extLst>
          </p:cNvPr>
          <p:cNvSpPr txBox="1"/>
          <p:nvPr/>
        </p:nvSpPr>
        <p:spPr>
          <a:xfrm>
            <a:off x="7678560" y="1091419"/>
            <a:ext cx="2900438" cy="830997"/>
          </a:xfrm>
          <a:prstGeom prst="rect">
            <a:avLst/>
          </a:prstGeom>
          <a:noFill/>
          <a:ln w="19050">
            <a:noFill/>
          </a:ln>
        </p:spPr>
        <p:txBody>
          <a:bodyPr wrap="square" rtlCol="0">
            <a:spAutoFit/>
          </a:bodyPr>
          <a:lstStyle/>
          <a:p>
            <a:pPr algn="ctr"/>
            <a:r>
              <a:rPr lang="en-AU" sz="4800" b="1" u="sng" dirty="0">
                <a:latin typeface="+mj-lt"/>
              </a:rPr>
              <a:t>Public</a:t>
            </a:r>
            <a:endParaRPr lang="en-AU" sz="6600" b="1" i="1" u="sng" dirty="0">
              <a:solidFill>
                <a:prstClr val="black"/>
              </a:solidFill>
              <a:latin typeface="+mj-lt"/>
            </a:endParaRPr>
          </a:p>
        </p:txBody>
      </p:sp>
      <p:cxnSp>
        <p:nvCxnSpPr>
          <p:cNvPr id="3" name="Straight Connector 2">
            <a:extLst>
              <a:ext uri="{FF2B5EF4-FFF2-40B4-BE49-F238E27FC236}">
                <a16:creationId xmlns:a16="http://schemas.microsoft.com/office/drawing/2014/main" id="{BFFB08A9-67CB-2C41-94B9-B10192730FB1}"/>
              </a:ext>
            </a:extLst>
          </p:cNvPr>
          <p:cNvCxnSpPr/>
          <p:nvPr/>
        </p:nvCxnSpPr>
        <p:spPr>
          <a:xfrm>
            <a:off x="6081821" y="1649186"/>
            <a:ext cx="0" cy="4098471"/>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321F5ED3-AA49-5F4F-B5F9-33124CF88E5B}"/>
              </a:ext>
            </a:extLst>
          </p:cNvPr>
          <p:cNvSpPr txBox="1"/>
          <p:nvPr/>
        </p:nvSpPr>
        <p:spPr>
          <a:xfrm>
            <a:off x="234194" y="2085216"/>
            <a:ext cx="5566872" cy="1292662"/>
          </a:xfrm>
          <a:prstGeom prst="rect">
            <a:avLst/>
          </a:prstGeom>
          <a:noFill/>
          <a:ln w="19050">
            <a:noFill/>
          </a:ln>
        </p:spPr>
        <p:txBody>
          <a:bodyPr wrap="square" rtlCol="0">
            <a:spAutoFit/>
          </a:bodyPr>
          <a:lstStyle/>
          <a:p>
            <a:pPr algn="ctr"/>
            <a:r>
              <a:rPr lang="en-GB" sz="2600" dirty="0">
                <a:solidFill>
                  <a:prstClr val="black"/>
                </a:solidFill>
                <a:latin typeface="+mj-lt"/>
              </a:rPr>
              <a:t>Private means that you are on your own. </a:t>
            </a:r>
          </a:p>
          <a:p>
            <a:pPr algn="ctr"/>
            <a:r>
              <a:rPr lang="en-GB" sz="2600" dirty="0">
                <a:solidFill>
                  <a:prstClr val="black"/>
                </a:solidFill>
                <a:latin typeface="+mj-lt"/>
              </a:rPr>
              <a:t>No-one is around you and no one can see you.  </a:t>
            </a:r>
            <a:endParaRPr lang="en-GB" sz="2600" dirty="0">
              <a:solidFill>
                <a:prstClr val="black"/>
              </a:solidFill>
            </a:endParaRPr>
          </a:p>
        </p:txBody>
      </p:sp>
      <p:sp>
        <p:nvSpPr>
          <p:cNvPr id="8" name="TextBox 7">
            <a:extLst>
              <a:ext uri="{FF2B5EF4-FFF2-40B4-BE49-F238E27FC236}">
                <a16:creationId xmlns:a16="http://schemas.microsoft.com/office/drawing/2014/main" id="{105B2A0F-CF66-8C4A-A77E-7E13A9836B8B}"/>
              </a:ext>
            </a:extLst>
          </p:cNvPr>
          <p:cNvSpPr txBox="1"/>
          <p:nvPr/>
        </p:nvSpPr>
        <p:spPr>
          <a:xfrm>
            <a:off x="6362577" y="2085216"/>
            <a:ext cx="5594719" cy="1292662"/>
          </a:xfrm>
          <a:prstGeom prst="rect">
            <a:avLst/>
          </a:prstGeom>
          <a:noFill/>
          <a:ln w="19050">
            <a:noFill/>
          </a:ln>
        </p:spPr>
        <p:txBody>
          <a:bodyPr wrap="square" rtlCol="0">
            <a:spAutoFit/>
          </a:bodyPr>
          <a:lstStyle/>
          <a:p>
            <a:pPr algn="ctr"/>
            <a:r>
              <a:rPr lang="en-GB" sz="2600" dirty="0">
                <a:solidFill>
                  <a:prstClr val="black"/>
                </a:solidFill>
                <a:latin typeface="+mj-lt"/>
              </a:rPr>
              <a:t>Public means there are two or more people. You are not on your own. You can see others and they can see you.   </a:t>
            </a:r>
            <a:endParaRPr lang="en-GB" sz="2600" dirty="0">
              <a:solidFill>
                <a:prstClr val="black"/>
              </a:solidFill>
            </a:endParaRPr>
          </a:p>
        </p:txBody>
      </p:sp>
      <p:pic>
        <p:nvPicPr>
          <p:cNvPr id="2" name="Picture 1">
            <a:extLst>
              <a:ext uri="{FF2B5EF4-FFF2-40B4-BE49-F238E27FC236}">
                <a16:creationId xmlns:a16="http://schemas.microsoft.com/office/drawing/2014/main" id="{D13472F6-96B1-0348-9DED-A223514E6DE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849373" y="3758814"/>
            <a:ext cx="4621128" cy="2490129"/>
          </a:xfrm>
          <a:prstGeom prst="rect">
            <a:avLst/>
          </a:prstGeom>
        </p:spPr>
      </p:pic>
      <p:pic>
        <p:nvPicPr>
          <p:cNvPr id="4" name="Picture 3">
            <a:extLst>
              <a:ext uri="{FF2B5EF4-FFF2-40B4-BE49-F238E27FC236}">
                <a16:creationId xmlns:a16="http://schemas.microsoft.com/office/drawing/2014/main" id="{616C45AC-1ACB-2F4D-B614-A2F269778CD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858537" y="3931876"/>
            <a:ext cx="1717444" cy="2317065"/>
          </a:xfrm>
          <a:prstGeom prst="rect">
            <a:avLst/>
          </a:prstGeom>
        </p:spPr>
      </p:pic>
    </p:spTree>
    <p:extLst>
      <p:ext uri="{BB962C8B-B14F-4D97-AF65-F5344CB8AC3E}">
        <p14:creationId xmlns:p14="http://schemas.microsoft.com/office/powerpoint/2010/main" val="97628015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E0AE5CEF-D4C1-194F-B8ED-0130FBE6F67B}"/>
              </a:ext>
            </a:extLst>
          </p:cNvPr>
          <p:cNvSpPr txBox="1"/>
          <p:nvPr/>
        </p:nvSpPr>
        <p:spPr>
          <a:xfrm>
            <a:off x="131418" y="131867"/>
            <a:ext cx="6597185" cy="707886"/>
          </a:xfrm>
          <a:prstGeom prst="rect">
            <a:avLst/>
          </a:prstGeom>
          <a:noFill/>
          <a:ln w="19050">
            <a:noFill/>
          </a:ln>
        </p:spPr>
        <p:txBody>
          <a:bodyPr wrap="square" rtlCol="0">
            <a:spAutoFit/>
          </a:bodyPr>
          <a:lstStyle/>
          <a:p>
            <a:r>
              <a:rPr lang="en-AU" sz="4000" b="1" u="sng" dirty="0">
                <a:latin typeface="+mj-lt"/>
              </a:rPr>
              <a:t>Naming Body Parts</a:t>
            </a:r>
            <a:endParaRPr lang="en-AU" sz="5400" b="1" i="1" u="sng" dirty="0">
              <a:solidFill>
                <a:prstClr val="black"/>
              </a:solidFill>
              <a:latin typeface="+mj-lt"/>
            </a:endParaRPr>
          </a:p>
        </p:txBody>
      </p:sp>
      <p:sp>
        <p:nvSpPr>
          <p:cNvPr id="8" name="TextBox 7">
            <a:extLst>
              <a:ext uri="{FF2B5EF4-FFF2-40B4-BE49-F238E27FC236}">
                <a16:creationId xmlns:a16="http://schemas.microsoft.com/office/drawing/2014/main" id="{105B2A0F-CF66-8C4A-A77E-7E13A9836B8B}"/>
              </a:ext>
            </a:extLst>
          </p:cNvPr>
          <p:cNvSpPr txBox="1"/>
          <p:nvPr/>
        </p:nvSpPr>
        <p:spPr>
          <a:xfrm>
            <a:off x="131419" y="962864"/>
            <a:ext cx="6096853" cy="4524315"/>
          </a:xfrm>
          <a:prstGeom prst="rect">
            <a:avLst/>
          </a:prstGeom>
          <a:noFill/>
          <a:ln w="19050">
            <a:noFill/>
          </a:ln>
        </p:spPr>
        <p:txBody>
          <a:bodyPr wrap="square" rtlCol="0">
            <a:spAutoFit/>
          </a:bodyPr>
          <a:lstStyle/>
          <a:p>
            <a:r>
              <a:rPr lang="en-GB" sz="2400" dirty="0">
                <a:solidFill>
                  <a:prstClr val="black"/>
                </a:solidFill>
                <a:latin typeface="+mj-lt"/>
              </a:rPr>
              <a:t>Knowing the names of the parts of our body is important. We need to know the names of all our body parts including our </a:t>
            </a:r>
            <a:r>
              <a:rPr lang="en-GB" sz="2400" b="1" dirty="0">
                <a:solidFill>
                  <a:prstClr val="black"/>
                </a:solidFill>
                <a:latin typeface="+mj-lt"/>
              </a:rPr>
              <a:t>private</a:t>
            </a:r>
            <a:r>
              <a:rPr lang="en-GB" sz="2400" dirty="0">
                <a:solidFill>
                  <a:prstClr val="black"/>
                </a:solidFill>
                <a:latin typeface="+mj-lt"/>
              </a:rPr>
              <a:t> </a:t>
            </a:r>
            <a:r>
              <a:rPr lang="en-GB" sz="2400" b="1" dirty="0">
                <a:solidFill>
                  <a:prstClr val="black"/>
                </a:solidFill>
                <a:latin typeface="+mj-lt"/>
              </a:rPr>
              <a:t>parts</a:t>
            </a:r>
            <a:r>
              <a:rPr lang="en-GB" sz="2400" dirty="0">
                <a:solidFill>
                  <a:prstClr val="black"/>
                </a:solidFill>
                <a:latin typeface="+mj-lt"/>
              </a:rPr>
              <a:t>. </a:t>
            </a:r>
          </a:p>
          <a:p>
            <a:endParaRPr lang="en-GB" sz="2400" b="1" dirty="0">
              <a:solidFill>
                <a:prstClr val="black"/>
              </a:solidFill>
              <a:latin typeface="+mj-lt"/>
            </a:endParaRPr>
          </a:p>
          <a:p>
            <a:r>
              <a:rPr lang="en-GB" sz="2400" dirty="0">
                <a:solidFill>
                  <a:prstClr val="black"/>
                </a:solidFill>
                <a:latin typeface="+mj-lt"/>
              </a:rPr>
              <a:t>This could be important if we needed to tell someone we got hurt. You’ll need to know what you have hurt. It would be wrong to say you hurt your arm if it was actually your head!  </a:t>
            </a:r>
          </a:p>
          <a:p>
            <a:endParaRPr lang="en-GB" sz="2400" dirty="0">
              <a:solidFill>
                <a:prstClr val="black"/>
              </a:solidFill>
              <a:latin typeface="+mj-lt"/>
            </a:endParaRPr>
          </a:p>
          <a:p>
            <a:r>
              <a:rPr lang="en-GB" sz="2400" dirty="0">
                <a:solidFill>
                  <a:prstClr val="black"/>
                </a:solidFill>
                <a:latin typeface="+mj-lt"/>
              </a:rPr>
              <a:t>It is important we learn about all our different body parts, what they do and what we can do to look after them the best we can. </a:t>
            </a:r>
          </a:p>
        </p:txBody>
      </p:sp>
      <p:pic>
        <p:nvPicPr>
          <p:cNvPr id="4" name="Picture 3">
            <a:extLst>
              <a:ext uri="{FF2B5EF4-FFF2-40B4-BE49-F238E27FC236}">
                <a16:creationId xmlns:a16="http://schemas.microsoft.com/office/drawing/2014/main" id="{6DCA81BD-A2DA-074D-83C5-DCAB7F21AAE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111508" y="237593"/>
            <a:ext cx="4361624" cy="5974856"/>
          </a:xfrm>
          <a:prstGeom prst="rect">
            <a:avLst/>
          </a:prstGeom>
        </p:spPr>
      </p:pic>
      <p:sp>
        <p:nvSpPr>
          <p:cNvPr id="2" name="TextBox 1">
            <a:extLst>
              <a:ext uri="{FF2B5EF4-FFF2-40B4-BE49-F238E27FC236}">
                <a16:creationId xmlns:a16="http://schemas.microsoft.com/office/drawing/2014/main" id="{8016102F-CD13-6346-8535-77E3C15F9900}"/>
              </a:ext>
            </a:extLst>
          </p:cNvPr>
          <p:cNvSpPr txBox="1"/>
          <p:nvPr/>
        </p:nvSpPr>
        <p:spPr>
          <a:xfrm>
            <a:off x="7263441" y="362699"/>
            <a:ext cx="2622431" cy="1200329"/>
          </a:xfrm>
          <a:prstGeom prst="rect">
            <a:avLst/>
          </a:prstGeom>
          <a:solidFill>
            <a:schemeClr val="bg1"/>
          </a:solidFill>
        </p:spPr>
        <p:txBody>
          <a:bodyPr wrap="square" rtlCol="0">
            <a:spAutoFit/>
          </a:bodyPr>
          <a:lstStyle/>
          <a:p>
            <a:r>
              <a:rPr lang="en-US" sz="2400" b="1" dirty="0">
                <a:latin typeface="+mj-lt"/>
              </a:rPr>
              <a:t>Can you name the different body parts labelled?</a:t>
            </a:r>
          </a:p>
        </p:txBody>
      </p:sp>
    </p:spTree>
    <p:extLst>
      <p:ext uri="{BB962C8B-B14F-4D97-AF65-F5344CB8AC3E}">
        <p14:creationId xmlns:p14="http://schemas.microsoft.com/office/powerpoint/2010/main" val="234228182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E0AE5CEF-D4C1-194F-B8ED-0130FBE6F67B}"/>
              </a:ext>
            </a:extLst>
          </p:cNvPr>
          <p:cNvSpPr txBox="1"/>
          <p:nvPr/>
        </p:nvSpPr>
        <p:spPr>
          <a:xfrm>
            <a:off x="131418" y="131867"/>
            <a:ext cx="6597185" cy="707886"/>
          </a:xfrm>
          <a:prstGeom prst="rect">
            <a:avLst/>
          </a:prstGeom>
          <a:noFill/>
          <a:ln w="19050">
            <a:noFill/>
          </a:ln>
        </p:spPr>
        <p:txBody>
          <a:bodyPr wrap="square" rtlCol="0">
            <a:spAutoFit/>
          </a:bodyPr>
          <a:lstStyle/>
          <a:p>
            <a:r>
              <a:rPr lang="en-AU" sz="4000" b="1" u="sng" dirty="0">
                <a:latin typeface="+mj-lt"/>
              </a:rPr>
              <a:t>Public and Private Body Parts</a:t>
            </a:r>
            <a:endParaRPr lang="en-AU" sz="5400" b="1" i="1" u="sng" dirty="0">
              <a:solidFill>
                <a:prstClr val="black"/>
              </a:solidFill>
              <a:latin typeface="+mj-lt"/>
            </a:endParaRPr>
          </a:p>
        </p:txBody>
      </p:sp>
      <p:sp>
        <p:nvSpPr>
          <p:cNvPr id="8" name="TextBox 7">
            <a:extLst>
              <a:ext uri="{FF2B5EF4-FFF2-40B4-BE49-F238E27FC236}">
                <a16:creationId xmlns:a16="http://schemas.microsoft.com/office/drawing/2014/main" id="{105B2A0F-CF66-8C4A-A77E-7E13A9836B8B}"/>
              </a:ext>
            </a:extLst>
          </p:cNvPr>
          <p:cNvSpPr txBox="1"/>
          <p:nvPr/>
        </p:nvSpPr>
        <p:spPr>
          <a:xfrm>
            <a:off x="131418" y="962864"/>
            <a:ext cx="6170527" cy="5262979"/>
          </a:xfrm>
          <a:prstGeom prst="rect">
            <a:avLst/>
          </a:prstGeom>
          <a:noFill/>
          <a:ln w="19050">
            <a:noFill/>
          </a:ln>
        </p:spPr>
        <p:txBody>
          <a:bodyPr wrap="square" rtlCol="0">
            <a:spAutoFit/>
          </a:bodyPr>
          <a:lstStyle/>
          <a:p>
            <a:r>
              <a:rPr lang="en-GB" sz="2400" dirty="0">
                <a:solidFill>
                  <a:prstClr val="black"/>
                </a:solidFill>
                <a:latin typeface="+mj-lt"/>
              </a:rPr>
              <a:t>Public body parts are parts of the body that are okay to be seen by other people in public spaces, like your arms, head and legs. </a:t>
            </a:r>
          </a:p>
          <a:p>
            <a:r>
              <a:rPr lang="en-GB" sz="2400" dirty="0">
                <a:solidFill>
                  <a:prstClr val="black"/>
                </a:solidFill>
                <a:latin typeface="+mj-lt"/>
              </a:rPr>
              <a:t>Private body parts are parts that need to be covered. These can be covered by your underwear and clothes. It is important to keep your private parts covered. </a:t>
            </a:r>
          </a:p>
          <a:p>
            <a:endParaRPr lang="en-GB" sz="2400" dirty="0">
              <a:solidFill>
                <a:prstClr val="black"/>
              </a:solidFill>
              <a:latin typeface="+mj-lt"/>
            </a:endParaRPr>
          </a:p>
          <a:p>
            <a:r>
              <a:rPr lang="en-GB" sz="2400" dirty="0">
                <a:solidFill>
                  <a:prstClr val="black"/>
                </a:solidFill>
                <a:latin typeface="+mj-lt"/>
              </a:rPr>
              <a:t>Everybody has private body parts. Being private means no one can see them or touch them. They must remain private. </a:t>
            </a:r>
          </a:p>
          <a:p>
            <a:endParaRPr lang="en-GB" sz="2400" dirty="0">
              <a:solidFill>
                <a:prstClr val="black"/>
              </a:solidFill>
              <a:latin typeface="+mj-lt"/>
            </a:endParaRPr>
          </a:p>
          <a:p>
            <a:r>
              <a:rPr lang="en-GB" sz="2400" b="1" dirty="0">
                <a:solidFill>
                  <a:prstClr val="black"/>
                </a:solidFill>
                <a:latin typeface="+mj-lt"/>
              </a:rPr>
              <a:t>Which other parts of the body are okay to be seen in public?</a:t>
            </a:r>
          </a:p>
        </p:txBody>
      </p:sp>
      <p:pic>
        <p:nvPicPr>
          <p:cNvPr id="4" name="Picture 3">
            <a:extLst>
              <a:ext uri="{FF2B5EF4-FFF2-40B4-BE49-F238E27FC236}">
                <a16:creationId xmlns:a16="http://schemas.microsoft.com/office/drawing/2014/main" id="{E0443340-89A1-C34C-A1EF-CE058C379BF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728603" y="634091"/>
            <a:ext cx="5535052" cy="5001369"/>
          </a:xfrm>
          <a:prstGeom prst="rect">
            <a:avLst/>
          </a:prstGeom>
        </p:spPr>
      </p:pic>
    </p:spTree>
    <p:extLst>
      <p:ext uri="{BB962C8B-B14F-4D97-AF65-F5344CB8AC3E}">
        <p14:creationId xmlns:p14="http://schemas.microsoft.com/office/powerpoint/2010/main" val="259803301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B664E2DE-D38D-F14D-9796-0A72AE059DB8}"/>
              </a:ext>
            </a:extLst>
          </p:cNvPr>
          <p:cNvSpPr txBox="1"/>
          <p:nvPr/>
        </p:nvSpPr>
        <p:spPr>
          <a:xfrm>
            <a:off x="729094" y="65926"/>
            <a:ext cx="5227506" cy="584775"/>
          </a:xfrm>
          <a:prstGeom prst="rect">
            <a:avLst/>
          </a:prstGeom>
          <a:noFill/>
          <a:ln w="19050">
            <a:noFill/>
          </a:ln>
        </p:spPr>
        <p:txBody>
          <a:bodyPr wrap="square" rtlCol="0">
            <a:spAutoFit/>
          </a:bodyPr>
          <a:lstStyle/>
          <a:p>
            <a:pPr algn="ctr"/>
            <a:r>
              <a:rPr lang="en-GB" sz="3200" b="1" u="sng" dirty="0">
                <a:solidFill>
                  <a:prstClr val="black"/>
                </a:solidFill>
                <a:latin typeface="+mj-lt"/>
              </a:rPr>
              <a:t>Names of Private Body Parts</a:t>
            </a:r>
            <a:endParaRPr lang="en-GB" sz="3200" b="1" u="sng" dirty="0">
              <a:solidFill>
                <a:prstClr val="black"/>
              </a:solidFill>
            </a:endParaRPr>
          </a:p>
        </p:txBody>
      </p:sp>
      <p:sp>
        <p:nvSpPr>
          <p:cNvPr id="5" name="TextBox 4">
            <a:extLst>
              <a:ext uri="{FF2B5EF4-FFF2-40B4-BE49-F238E27FC236}">
                <a16:creationId xmlns:a16="http://schemas.microsoft.com/office/drawing/2014/main" id="{E0AE5CEF-D4C1-194F-B8ED-0130FBE6F67B}"/>
              </a:ext>
            </a:extLst>
          </p:cNvPr>
          <p:cNvSpPr txBox="1"/>
          <p:nvPr/>
        </p:nvSpPr>
        <p:spPr>
          <a:xfrm>
            <a:off x="7825216" y="685187"/>
            <a:ext cx="2900438" cy="584775"/>
          </a:xfrm>
          <a:prstGeom prst="rect">
            <a:avLst/>
          </a:prstGeom>
          <a:noFill/>
          <a:ln w="19050">
            <a:noFill/>
          </a:ln>
        </p:spPr>
        <p:txBody>
          <a:bodyPr wrap="square" rtlCol="0">
            <a:spAutoFit/>
          </a:bodyPr>
          <a:lstStyle/>
          <a:p>
            <a:pPr algn="ctr"/>
            <a:r>
              <a:rPr lang="en-AU" sz="3200" b="1" u="sng" dirty="0">
                <a:solidFill>
                  <a:prstClr val="black"/>
                </a:solidFill>
                <a:latin typeface="+mj-lt"/>
              </a:rPr>
              <a:t>Boys</a:t>
            </a:r>
            <a:endParaRPr lang="en-AU" sz="6600" b="1" u="sng" dirty="0">
              <a:solidFill>
                <a:prstClr val="black"/>
              </a:solidFill>
              <a:latin typeface="+mj-lt"/>
            </a:endParaRPr>
          </a:p>
        </p:txBody>
      </p:sp>
      <p:cxnSp>
        <p:nvCxnSpPr>
          <p:cNvPr id="3" name="Straight Connector 2">
            <a:extLst>
              <a:ext uri="{FF2B5EF4-FFF2-40B4-BE49-F238E27FC236}">
                <a16:creationId xmlns:a16="http://schemas.microsoft.com/office/drawing/2014/main" id="{BFFB08A9-67CB-2C41-94B9-B10192730FB1}"/>
              </a:ext>
            </a:extLst>
          </p:cNvPr>
          <p:cNvCxnSpPr/>
          <p:nvPr/>
        </p:nvCxnSpPr>
        <p:spPr>
          <a:xfrm>
            <a:off x="6081821" y="1649186"/>
            <a:ext cx="0" cy="4098471"/>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105B2A0F-CF66-8C4A-A77E-7E13A9836B8B}"/>
              </a:ext>
            </a:extLst>
          </p:cNvPr>
          <p:cNvSpPr txBox="1"/>
          <p:nvPr/>
        </p:nvSpPr>
        <p:spPr>
          <a:xfrm>
            <a:off x="6312823" y="4261746"/>
            <a:ext cx="1633587" cy="523220"/>
          </a:xfrm>
          <a:prstGeom prst="rect">
            <a:avLst/>
          </a:prstGeom>
          <a:noFill/>
          <a:ln w="19050">
            <a:noFill/>
          </a:ln>
        </p:spPr>
        <p:txBody>
          <a:bodyPr wrap="square" rtlCol="0">
            <a:spAutoFit/>
          </a:bodyPr>
          <a:lstStyle/>
          <a:p>
            <a:pPr algn="ctr"/>
            <a:r>
              <a:rPr lang="en-GB" sz="2800" dirty="0">
                <a:solidFill>
                  <a:prstClr val="black"/>
                </a:solidFill>
                <a:latin typeface="+mj-lt"/>
              </a:rPr>
              <a:t>Penis</a:t>
            </a:r>
            <a:endParaRPr lang="en-GB" sz="2800" dirty="0">
              <a:solidFill>
                <a:prstClr val="black"/>
              </a:solidFill>
            </a:endParaRPr>
          </a:p>
        </p:txBody>
      </p:sp>
      <p:sp>
        <p:nvSpPr>
          <p:cNvPr id="10" name="TextBox 9">
            <a:extLst>
              <a:ext uri="{FF2B5EF4-FFF2-40B4-BE49-F238E27FC236}">
                <a16:creationId xmlns:a16="http://schemas.microsoft.com/office/drawing/2014/main" id="{A9C6CFD3-E2E5-0542-8E1C-8FE1B44DC02A}"/>
              </a:ext>
            </a:extLst>
          </p:cNvPr>
          <p:cNvSpPr txBox="1"/>
          <p:nvPr/>
        </p:nvSpPr>
        <p:spPr>
          <a:xfrm>
            <a:off x="186445" y="1008352"/>
            <a:ext cx="5522377" cy="5632311"/>
          </a:xfrm>
          <a:prstGeom prst="rect">
            <a:avLst/>
          </a:prstGeom>
          <a:noFill/>
          <a:ln w="19050">
            <a:noFill/>
          </a:ln>
        </p:spPr>
        <p:txBody>
          <a:bodyPr wrap="square" rtlCol="0">
            <a:spAutoFit/>
          </a:bodyPr>
          <a:lstStyle/>
          <a:p>
            <a:r>
              <a:rPr lang="en-GB" sz="2400" dirty="0">
                <a:solidFill>
                  <a:prstClr val="black"/>
                </a:solidFill>
                <a:latin typeface="+mj-lt"/>
              </a:rPr>
              <a:t>Sometimes we can feel a bit embarrassed saying the names of private parts and some people may have names they’ve made up. </a:t>
            </a:r>
          </a:p>
          <a:p>
            <a:endParaRPr lang="en-GB" sz="2400" dirty="0">
              <a:solidFill>
                <a:prstClr val="black"/>
              </a:solidFill>
              <a:latin typeface="+mj-lt"/>
            </a:endParaRPr>
          </a:p>
          <a:p>
            <a:r>
              <a:rPr lang="en-GB" sz="2400" dirty="0">
                <a:solidFill>
                  <a:prstClr val="black"/>
                </a:solidFill>
                <a:latin typeface="+mj-lt"/>
              </a:rPr>
              <a:t>However, it is very important we know and use the scientific names. </a:t>
            </a:r>
          </a:p>
          <a:p>
            <a:endParaRPr lang="en-GB" sz="2400" dirty="0">
              <a:solidFill>
                <a:prstClr val="black"/>
              </a:solidFill>
              <a:latin typeface="+mj-lt"/>
            </a:endParaRPr>
          </a:p>
          <a:p>
            <a:r>
              <a:rPr lang="en-GB" sz="2400" dirty="0">
                <a:solidFill>
                  <a:prstClr val="black"/>
                </a:solidFill>
                <a:latin typeface="+mj-lt"/>
              </a:rPr>
              <a:t>Our private parts are very important. They help our bodies get rid of waste we do not need when we poo and wee. They are also very important in reproduction. </a:t>
            </a:r>
          </a:p>
          <a:p>
            <a:endParaRPr lang="en-GB" sz="2400" dirty="0">
              <a:solidFill>
                <a:prstClr val="black"/>
              </a:solidFill>
              <a:latin typeface="+mj-lt"/>
            </a:endParaRPr>
          </a:p>
          <a:p>
            <a:r>
              <a:rPr lang="en-GB" sz="2400" dirty="0">
                <a:solidFill>
                  <a:prstClr val="black"/>
                </a:solidFill>
                <a:latin typeface="+mj-lt"/>
              </a:rPr>
              <a:t>A boys private parts are known as the </a:t>
            </a:r>
            <a:r>
              <a:rPr lang="en-GB" sz="2400" b="1" dirty="0">
                <a:solidFill>
                  <a:prstClr val="black"/>
                </a:solidFill>
                <a:latin typeface="+mj-lt"/>
              </a:rPr>
              <a:t>penis</a:t>
            </a:r>
            <a:r>
              <a:rPr lang="en-GB" sz="2400" dirty="0">
                <a:solidFill>
                  <a:prstClr val="black"/>
                </a:solidFill>
                <a:latin typeface="+mj-lt"/>
              </a:rPr>
              <a:t>, </a:t>
            </a:r>
            <a:r>
              <a:rPr lang="en-GB" sz="2400" b="1" dirty="0">
                <a:solidFill>
                  <a:prstClr val="black"/>
                </a:solidFill>
                <a:latin typeface="+mj-lt"/>
              </a:rPr>
              <a:t>testicles</a:t>
            </a:r>
            <a:r>
              <a:rPr lang="en-GB" sz="2400" dirty="0">
                <a:solidFill>
                  <a:prstClr val="black"/>
                </a:solidFill>
                <a:latin typeface="+mj-lt"/>
              </a:rPr>
              <a:t> and </a:t>
            </a:r>
            <a:r>
              <a:rPr lang="en-GB" sz="2400" b="1" dirty="0">
                <a:solidFill>
                  <a:prstClr val="black"/>
                </a:solidFill>
                <a:latin typeface="+mj-lt"/>
              </a:rPr>
              <a:t>bottom</a:t>
            </a:r>
            <a:r>
              <a:rPr lang="en-GB" sz="2400" dirty="0">
                <a:solidFill>
                  <a:prstClr val="black"/>
                </a:solidFill>
                <a:latin typeface="+mj-lt"/>
              </a:rPr>
              <a:t>. </a:t>
            </a:r>
          </a:p>
          <a:p>
            <a:endParaRPr lang="en-GB" sz="2400" dirty="0">
              <a:solidFill>
                <a:prstClr val="black"/>
              </a:solidFill>
            </a:endParaRPr>
          </a:p>
        </p:txBody>
      </p:sp>
      <p:sp>
        <p:nvSpPr>
          <p:cNvPr id="12" name="TextBox 11">
            <a:extLst>
              <a:ext uri="{FF2B5EF4-FFF2-40B4-BE49-F238E27FC236}">
                <a16:creationId xmlns:a16="http://schemas.microsoft.com/office/drawing/2014/main" id="{5F631D2F-A115-BE47-9AF2-E15A2BC81862}"/>
              </a:ext>
            </a:extLst>
          </p:cNvPr>
          <p:cNvSpPr txBox="1"/>
          <p:nvPr/>
        </p:nvSpPr>
        <p:spPr>
          <a:xfrm>
            <a:off x="6569830" y="3175200"/>
            <a:ext cx="1633587" cy="523220"/>
          </a:xfrm>
          <a:prstGeom prst="rect">
            <a:avLst/>
          </a:prstGeom>
          <a:noFill/>
          <a:ln w="19050">
            <a:noFill/>
          </a:ln>
        </p:spPr>
        <p:txBody>
          <a:bodyPr wrap="square" rtlCol="0">
            <a:spAutoFit/>
          </a:bodyPr>
          <a:lstStyle/>
          <a:p>
            <a:pPr algn="ctr"/>
            <a:r>
              <a:rPr lang="en-GB" sz="2800" dirty="0">
                <a:solidFill>
                  <a:prstClr val="black"/>
                </a:solidFill>
                <a:latin typeface="+mj-lt"/>
              </a:rPr>
              <a:t>Bottom</a:t>
            </a:r>
            <a:endParaRPr lang="en-GB" sz="2800" dirty="0">
              <a:solidFill>
                <a:prstClr val="black"/>
              </a:solidFill>
            </a:endParaRPr>
          </a:p>
        </p:txBody>
      </p:sp>
      <p:sp>
        <p:nvSpPr>
          <p:cNvPr id="14" name="TextBox 13">
            <a:extLst>
              <a:ext uri="{FF2B5EF4-FFF2-40B4-BE49-F238E27FC236}">
                <a16:creationId xmlns:a16="http://schemas.microsoft.com/office/drawing/2014/main" id="{E830120D-0153-CB46-B89A-9B6BCAC3F8DA}"/>
              </a:ext>
            </a:extLst>
          </p:cNvPr>
          <p:cNvSpPr txBox="1"/>
          <p:nvPr/>
        </p:nvSpPr>
        <p:spPr>
          <a:xfrm>
            <a:off x="9676122" y="4664579"/>
            <a:ext cx="1633587" cy="523220"/>
          </a:xfrm>
          <a:prstGeom prst="rect">
            <a:avLst/>
          </a:prstGeom>
          <a:noFill/>
          <a:ln w="19050">
            <a:noFill/>
          </a:ln>
        </p:spPr>
        <p:txBody>
          <a:bodyPr wrap="square" rtlCol="0">
            <a:spAutoFit/>
          </a:bodyPr>
          <a:lstStyle/>
          <a:p>
            <a:pPr algn="ctr"/>
            <a:r>
              <a:rPr lang="en-GB" sz="2800" dirty="0">
                <a:solidFill>
                  <a:prstClr val="black"/>
                </a:solidFill>
                <a:latin typeface="+mj-lt"/>
              </a:rPr>
              <a:t>Testicles</a:t>
            </a:r>
            <a:endParaRPr lang="en-GB" sz="2800" dirty="0">
              <a:solidFill>
                <a:prstClr val="black"/>
              </a:solidFill>
            </a:endParaRPr>
          </a:p>
        </p:txBody>
      </p:sp>
      <p:pic>
        <p:nvPicPr>
          <p:cNvPr id="15" name="Picture 14">
            <a:extLst>
              <a:ext uri="{FF2B5EF4-FFF2-40B4-BE49-F238E27FC236}">
                <a16:creationId xmlns:a16="http://schemas.microsoft.com/office/drawing/2014/main" id="{7A136CF7-1E45-7A46-8DC0-92A3A4E001A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203417" y="1396667"/>
            <a:ext cx="2032492" cy="4603507"/>
          </a:xfrm>
          <a:prstGeom prst="rect">
            <a:avLst/>
          </a:prstGeom>
        </p:spPr>
      </p:pic>
      <p:cxnSp>
        <p:nvCxnSpPr>
          <p:cNvPr id="19" name="Straight Arrow Connector 18">
            <a:extLst>
              <a:ext uri="{FF2B5EF4-FFF2-40B4-BE49-F238E27FC236}">
                <a16:creationId xmlns:a16="http://schemas.microsoft.com/office/drawing/2014/main" id="{688BD318-7B7E-A240-A506-CA92916E6CAD}"/>
              </a:ext>
            </a:extLst>
          </p:cNvPr>
          <p:cNvCxnSpPr>
            <a:cxnSpLocks/>
          </p:cNvCxnSpPr>
          <p:nvPr/>
        </p:nvCxnSpPr>
        <p:spPr>
          <a:xfrm flipH="1" flipV="1">
            <a:off x="9347938" y="4120921"/>
            <a:ext cx="656368" cy="64124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3F88FC69-8AA4-5145-8891-A551E113D201}"/>
              </a:ext>
            </a:extLst>
          </p:cNvPr>
          <p:cNvCxnSpPr>
            <a:cxnSpLocks/>
          </p:cNvCxnSpPr>
          <p:nvPr/>
        </p:nvCxnSpPr>
        <p:spPr>
          <a:xfrm flipV="1">
            <a:off x="7946410" y="4191000"/>
            <a:ext cx="1273253" cy="39136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19C579A5-ED49-1B4A-82AF-5D337331D612}"/>
              </a:ext>
            </a:extLst>
          </p:cNvPr>
          <p:cNvCxnSpPr>
            <a:cxnSpLocks/>
          </p:cNvCxnSpPr>
          <p:nvPr/>
        </p:nvCxnSpPr>
        <p:spPr>
          <a:xfrm>
            <a:off x="7946410" y="3572933"/>
            <a:ext cx="745015" cy="41546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5071934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P spid="1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4E48F12B-9BEB-274A-825A-0D4D2A601CF6}"/>
              </a:ext>
            </a:extLst>
          </p:cNvPr>
          <p:cNvSpPr txBox="1"/>
          <p:nvPr/>
        </p:nvSpPr>
        <p:spPr>
          <a:xfrm>
            <a:off x="1501424" y="465526"/>
            <a:ext cx="2900438" cy="830997"/>
          </a:xfrm>
          <a:prstGeom prst="rect">
            <a:avLst/>
          </a:prstGeom>
          <a:noFill/>
          <a:ln w="19050">
            <a:noFill/>
          </a:ln>
        </p:spPr>
        <p:txBody>
          <a:bodyPr wrap="square" rtlCol="0">
            <a:spAutoFit/>
          </a:bodyPr>
          <a:lstStyle/>
          <a:p>
            <a:pPr algn="ctr"/>
            <a:r>
              <a:rPr lang="en-AU" sz="3200" b="1" u="sng" dirty="0">
                <a:latin typeface="+mj-lt"/>
              </a:rPr>
              <a:t>Girls</a:t>
            </a:r>
            <a:r>
              <a:rPr lang="en-AU" sz="4800" b="1" u="sng" dirty="0">
                <a:latin typeface="+mj-lt"/>
              </a:rPr>
              <a:t> </a:t>
            </a:r>
            <a:endParaRPr lang="en-AU" sz="6600" b="1" i="1" u="sng" dirty="0">
              <a:solidFill>
                <a:prstClr val="black"/>
              </a:solidFill>
              <a:latin typeface="+mj-lt"/>
            </a:endParaRPr>
          </a:p>
        </p:txBody>
      </p:sp>
      <p:sp>
        <p:nvSpPr>
          <p:cNvPr id="6" name="TextBox 5">
            <a:extLst>
              <a:ext uri="{FF2B5EF4-FFF2-40B4-BE49-F238E27FC236}">
                <a16:creationId xmlns:a16="http://schemas.microsoft.com/office/drawing/2014/main" id="{B664E2DE-D38D-F14D-9796-0A72AE059DB8}"/>
              </a:ext>
            </a:extLst>
          </p:cNvPr>
          <p:cNvSpPr txBox="1"/>
          <p:nvPr/>
        </p:nvSpPr>
        <p:spPr>
          <a:xfrm>
            <a:off x="1584644" y="0"/>
            <a:ext cx="8994354" cy="584775"/>
          </a:xfrm>
          <a:prstGeom prst="rect">
            <a:avLst/>
          </a:prstGeom>
          <a:noFill/>
          <a:ln w="19050">
            <a:noFill/>
          </a:ln>
        </p:spPr>
        <p:txBody>
          <a:bodyPr wrap="square" rtlCol="0">
            <a:spAutoFit/>
          </a:bodyPr>
          <a:lstStyle/>
          <a:p>
            <a:pPr algn="ctr"/>
            <a:r>
              <a:rPr lang="en-GB" sz="3200" b="1" u="sng" dirty="0">
                <a:solidFill>
                  <a:prstClr val="black"/>
                </a:solidFill>
                <a:latin typeface="+mj-lt"/>
              </a:rPr>
              <a:t>Names of Private Body Parts</a:t>
            </a:r>
            <a:endParaRPr lang="en-GB" sz="3200" b="1" u="sng" dirty="0">
              <a:solidFill>
                <a:prstClr val="black"/>
              </a:solidFill>
            </a:endParaRPr>
          </a:p>
        </p:txBody>
      </p:sp>
      <p:cxnSp>
        <p:nvCxnSpPr>
          <p:cNvPr id="3" name="Straight Connector 2">
            <a:extLst>
              <a:ext uri="{FF2B5EF4-FFF2-40B4-BE49-F238E27FC236}">
                <a16:creationId xmlns:a16="http://schemas.microsoft.com/office/drawing/2014/main" id="{BFFB08A9-67CB-2C41-94B9-B10192730FB1}"/>
              </a:ext>
            </a:extLst>
          </p:cNvPr>
          <p:cNvCxnSpPr/>
          <p:nvPr/>
        </p:nvCxnSpPr>
        <p:spPr>
          <a:xfrm>
            <a:off x="6081821" y="1649186"/>
            <a:ext cx="0" cy="4098471"/>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A9C6CFD3-E2E5-0542-8E1C-8FE1B44DC02A}"/>
              </a:ext>
            </a:extLst>
          </p:cNvPr>
          <p:cNvSpPr txBox="1"/>
          <p:nvPr/>
        </p:nvSpPr>
        <p:spPr>
          <a:xfrm>
            <a:off x="149376" y="4716338"/>
            <a:ext cx="1639554" cy="523220"/>
          </a:xfrm>
          <a:prstGeom prst="rect">
            <a:avLst/>
          </a:prstGeom>
          <a:noFill/>
          <a:ln w="19050">
            <a:noFill/>
          </a:ln>
        </p:spPr>
        <p:txBody>
          <a:bodyPr wrap="square" rtlCol="0">
            <a:spAutoFit/>
          </a:bodyPr>
          <a:lstStyle/>
          <a:p>
            <a:pPr algn="ctr"/>
            <a:r>
              <a:rPr lang="en-GB" sz="2800" dirty="0">
                <a:solidFill>
                  <a:prstClr val="black"/>
                </a:solidFill>
                <a:latin typeface="+mj-lt"/>
              </a:rPr>
              <a:t>Bottom </a:t>
            </a:r>
            <a:endParaRPr lang="en-GB" sz="2800" dirty="0">
              <a:solidFill>
                <a:prstClr val="black"/>
              </a:solidFill>
            </a:endParaRPr>
          </a:p>
        </p:txBody>
      </p:sp>
      <p:sp>
        <p:nvSpPr>
          <p:cNvPr id="11" name="TextBox 10">
            <a:extLst>
              <a:ext uri="{FF2B5EF4-FFF2-40B4-BE49-F238E27FC236}">
                <a16:creationId xmlns:a16="http://schemas.microsoft.com/office/drawing/2014/main" id="{8E9B7F2C-6BBF-8343-95CB-077790A91DBF}"/>
              </a:ext>
            </a:extLst>
          </p:cNvPr>
          <p:cNvSpPr txBox="1"/>
          <p:nvPr/>
        </p:nvSpPr>
        <p:spPr>
          <a:xfrm>
            <a:off x="3612311" y="2648329"/>
            <a:ext cx="2080969" cy="523220"/>
          </a:xfrm>
          <a:prstGeom prst="rect">
            <a:avLst/>
          </a:prstGeom>
          <a:noFill/>
          <a:ln w="19050">
            <a:noFill/>
          </a:ln>
        </p:spPr>
        <p:txBody>
          <a:bodyPr wrap="square" rtlCol="0">
            <a:spAutoFit/>
          </a:bodyPr>
          <a:lstStyle/>
          <a:p>
            <a:pPr algn="ctr"/>
            <a:r>
              <a:rPr lang="en-GB" sz="2800" dirty="0">
                <a:solidFill>
                  <a:prstClr val="black"/>
                </a:solidFill>
                <a:latin typeface="+mj-lt"/>
              </a:rPr>
              <a:t>Chest/Breast</a:t>
            </a:r>
            <a:endParaRPr lang="en-GB" sz="2800" dirty="0">
              <a:solidFill>
                <a:prstClr val="black"/>
              </a:solidFill>
            </a:endParaRPr>
          </a:p>
        </p:txBody>
      </p:sp>
      <p:sp>
        <p:nvSpPr>
          <p:cNvPr id="13" name="TextBox 12">
            <a:extLst>
              <a:ext uri="{FF2B5EF4-FFF2-40B4-BE49-F238E27FC236}">
                <a16:creationId xmlns:a16="http://schemas.microsoft.com/office/drawing/2014/main" id="{D52C7658-BEAD-8246-AC1E-11A7995757D2}"/>
              </a:ext>
            </a:extLst>
          </p:cNvPr>
          <p:cNvSpPr txBox="1"/>
          <p:nvPr/>
        </p:nvSpPr>
        <p:spPr>
          <a:xfrm>
            <a:off x="3545737" y="4320758"/>
            <a:ext cx="1805755" cy="523220"/>
          </a:xfrm>
          <a:prstGeom prst="rect">
            <a:avLst/>
          </a:prstGeom>
          <a:noFill/>
          <a:ln w="19050">
            <a:noFill/>
          </a:ln>
        </p:spPr>
        <p:txBody>
          <a:bodyPr wrap="square" rtlCol="0">
            <a:spAutoFit/>
          </a:bodyPr>
          <a:lstStyle/>
          <a:p>
            <a:pPr algn="ctr"/>
            <a:r>
              <a:rPr lang="en-GB" sz="2800" dirty="0">
                <a:solidFill>
                  <a:prstClr val="black"/>
                </a:solidFill>
                <a:latin typeface="+mj-lt"/>
              </a:rPr>
              <a:t>Vulva</a:t>
            </a:r>
            <a:endParaRPr lang="en-GB" sz="2800" dirty="0">
              <a:solidFill>
                <a:prstClr val="black"/>
              </a:solidFill>
            </a:endParaRPr>
          </a:p>
        </p:txBody>
      </p:sp>
      <p:pic>
        <p:nvPicPr>
          <p:cNvPr id="17" name="Picture 16">
            <a:extLst>
              <a:ext uri="{FF2B5EF4-FFF2-40B4-BE49-F238E27FC236}">
                <a16:creationId xmlns:a16="http://schemas.microsoft.com/office/drawing/2014/main" id="{DBD67F87-F3D4-5B46-A61F-A99C999BF1A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829868" y="1459396"/>
            <a:ext cx="2032317" cy="4540778"/>
          </a:xfrm>
          <a:prstGeom prst="rect">
            <a:avLst/>
          </a:prstGeom>
        </p:spPr>
      </p:pic>
      <p:cxnSp>
        <p:nvCxnSpPr>
          <p:cNvPr id="26" name="Straight Arrow Connector 25">
            <a:extLst>
              <a:ext uri="{FF2B5EF4-FFF2-40B4-BE49-F238E27FC236}">
                <a16:creationId xmlns:a16="http://schemas.microsoft.com/office/drawing/2014/main" id="{443F9B77-78D5-154A-BCE0-8B2FD76A8F06}"/>
              </a:ext>
            </a:extLst>
          </p:cNvPr>
          <p:cNvCxnSpPr>
            <a:cxnSpLocks/>
          </p:cNvCxnSpPr>
          <p:nvPr/>
        </p:nvCxnSpPr>
        <p:spPr>
          <a:xfrm flipV="1">
            <a:off x="1377390" y="4004591"/>
            <a:ext cx="932294" cy="78037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79DAB155-CD1C-8542-8975-B12DEA25D1AF}"/>
              </a:ext>
            </a:extLst>
          </p:cNvPr>
          <p:cNvCxnSpPr>
            <a:cxnSpLocks/>
          </p:cNvCxnSpPr>
          <p:nvPr/>
        </p:nvCxnSpPr>
        <p:spPr>
          <a:xfrm flipH="1" flipV="1">
            <a:off x="2885231" y="4080110"/>
            <a:ext cx="1117691" cy="40243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5DBE8573-F0C7-B34C-9825-20F100F2DDE2}"/>
              </a:ext>
            </a:extLst>
          </p:cNvPr>
          <p:cNvCxnSpPr>
            <a:cxnSpLocks/>
          </p:cNvCxnSpPr>
          <p:nvPr/>
        </p:nvCxnSpPr>
        <p:spPr>
          <a:xfrm flipH="1">
            <a:off x="3056965" y="2923914"/>
            <a:ext cx="571764" cy="16891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463FC910-4791-1143-949B-CD2F1A3D14BE}"/>
              </a:ext>
            </a:extLst>
          </p:cNvPr>
          <p:cNvSpPr txBox="1"/>
          <p:nvPr/>
        </p:nvSpPr>
        <p:spPr>
          <a:xfrm>
            <a:off x="6470363" y="1516208"/>
            <a:ext cx="4415940" cy="1569660"/>
          </a:xfrm>
          <a:prstGeom prst="rect">
            <a:avLst/>
          </a:prstGeom>
          <a:noFill/>
          <a:ln w="19050">
            <a:noFill/>
          </a:ln>
        </p:spPr>
        <p:txBody>
          <a:bodyPr wrap="square" rtlCol="0">
            <a:spAutoFit/>
          </a:bodyPr>
          <a:lstStyle/>
          <a:p>
            <a:r>
              <a:rPr lang="en-GB" sz="2400" dirty="0">
                <a:solidFill>
                  <a:prstClr val="black"/>
                </a:solidFill>
                <a:latin typeface="+mj-lt"/>
              </a:rPr>
              <a:t>A girls private parts are known as the </a:t>
            </a:r>
            <a:r>
              <a:rPr lang="en-GB" sz="2400" b="1" dirty="0">
                <a:solidFill>
                  <a:prstClr val="black"/>
                </a:solidFill>
                <a:latin typeface="+mj-lt"/>
              </a:rPr>
              <a:t>vulva</a:t>
            </a:r>
            <a:r>
              <a:rPr lang="en-GB" sz="2400" dirty="0">
                <a:solidFill>
                  <a:prstClr val="black"/>
                </a:solidFill>
                <a:latin typeface="+mj-lt"/>
              </a:rPr>
              <a:t>, </a:t>
            </a:r>
            <a:r>
              <a:rPr lang="en-GB" sz="2400" b="1" dirty="0">
                <a:solidFill>
                  <a:prstClr val="black"/>
                </a:solidFill>
                <a:latin typeface="+mj-lt"/>
              </a:rPr>
              <a:t>chest or breast</a:t>
            </a:r>
            <a:r>
              <a:rPr lang="en-GB" sz="2400" dirty="0">
                <a:solidFill>
                  <a:prstClr val="black"/>
                </a:solidFill>
                <a:latin typeface="+mj-lt"/>
              </a:rPr>
              <a:t> and </a:t>
            </a:r>
            <a:r>
              <a:rPr lang="en-GB" sz="2400" b="1" dirty="0">
                <a:solidFill>
                  <a:prstClr val="black"/>
                </a:solidFill>
                <a:latin typeface="+mj-lt"/>
              </a:rPr>
              <a:t>bottom</a:t>
            </a:r>
            <a:r>
              <a:rPr lang="en-GB" sz="2400" dirty="0">
                <a:solidFill>
                  <a:prstClr val="black"/>
                </a:solidFill>
                <a:latin typeface="+mj-lt"/>
              </a:rPr>
              <a:t>. </a:t>
            </a:r>
          </a:p>
          <a:p>
            <a:endParaRPr lang="en-GB" sz="2400" dirty="0">
              <a:solidFill>
                <a:prstClr val="black"/>
              </a:solidFill>
            </a:endParaRPr>
          </a:p>
        </p:txBody>
      </p:sp>
    </p:spTree>
    <p:extLst>
      <p:ext uri="{BB962C8B-B14F-4D97-AF65-F5344CB8AC3E}">
        <p14:creationId xmlns:p14="http://schemas.microsoft.com/office/powerpoint/2010/main" val="132180711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E0AE5CEF-D4C1-194F-B8ED-0130FBE6F67B}"/>
              </a:ext>
            </a:extLst>
          </p:cNvPr>
          <p:cNvSpPr txBox="1"/>
          <p:nvPr/>
        </p:nvSpPr>
        <p:spPr>
          <a:xfrm>
            <a:off x="131418" y="131867"/>
            <a:ext cx="6597185" cy="707886"/>
          </a:xfrm>
          <a:prstGeom prst="rect">
            <a:avLst/>
          </a:prstGeom>
          <a:noFill/>
          <a:ln w="19050">
            <a:noFill/>
          </a:ln>
        </p:spPr>
        <p:txBody>
          <a:bodyPr wrap="square" rtlCol="0">
            <a:spAutoFit/>
          </a:bodyPr>
          <a:lstStyle/>
          <a:p>
            <a:r>
              <a:rPr lang="en-AU" sz="4000" b="1" u="sng" dirty="0">
                <a:latin typeface="+mj-lt"/>
              </a:rPr>
              <a:t>Private Body Parts</a:t>
            </a:r>
            <a:endParaRPr lang="en-AU" sz="5400" b="1" i="1" u="sng" dirty="0">
              <a:solidFill>
                <a:prstClr val="black"/>
              </a:solidFill>
              <a:latin typeface="+mj-lt"/>
            </a:endParaRPr>
          </a:p>
        </p:txBody>
      </p:sp>
      <p:sp>
        <p:nvSpPr>
          <p:cNvPr id="8" name="TextBox 7">
            <a:extLst>
              <a:ext uri="{FF2B5EF4-FFF2-40B4-BE49-F238E27FC236}">
                <a16:creationId xmlns:a16="http://schemas.microsoft.com/office/drawing/2014/main" id="{105B2A0F-CF66-8C4A-A77E-7E13A9836B8B}"/>
              </a:ext>
            </a:extLst>
          </p:cNvPr>
          <p:cNvSpPr txBox="1"/>
          <p:nvPr/>
        </p:nvSpPr>
        <p:spPr>
          <a:xfrm>
            <a:off x="131419" y="962864"/>
            <a:ext cx="5147947" cy="4524315"/>
          </a:xfrm>
          <a:prstGeom prst="rect">
            <a:avLst/>
          </a:prstGeom>
          <a:noFill/>
          <a:ln w="19050">
            <a:noFill/>
          </a:ln>
        </p:spPr>
        <p:txBody>
          <a:bodyPr wrap="square" rtlCol="0">
            <a:spAutoFit/>
          </a:bodyPr>
          <a:lstStyle/>
          <a:p>
            <a:r>
              <a:rPr lang="en-GB" sz="2400" dirty="0">
                <a:solidFill>
                  <a:prstClr val="black"/>
                </a:solidFill>
              </a:rPr>
              <a:t>No-one should ask you to show your private parts or touch them however, there maybe important occasions when this can happen. </a:t>
            </a:r>
          </a:p>
          <a:p>
            <a:endParaRPr lang="en-GB" sz="2400" b="1" dirty="0">
              <a:solidFill>
                <a:prstClr val="black"/>
              </a:solidFill>
            </a:endParaRPr>
          </a:p>
          <a:p>
            <a:r>
              <a:rPr lang="en-GB" sz="2400" dirty="0">
                <a:solidFill>
                  <a:prstClr val="black"/>
                </a:solidFill>
              </a:rPr>
              <a:t>You may need to show a doctor, nurse or family member for an important reason. </a:t>
            </a:r>
          </a:p>
          <a:p>
            <a:endParaRPr lang="en-GB" sz="2400" b="1" dirty="0">
              <a:solidFill>
                <a:prstClr val="black"/>
              </a:solidFill>
            </a:endParaRPr>
          </a:p>
          <a:p>
            <a:r>
              <a:rPr lang="en-GB" sz="2400" dirty="0">
                <a:solidFill>
                  <a:prstClr val="black"/>
                </a:solidFill>
              </a:rPr>
              <a:t>If you </a:t>
            </a:r>
            <a:r>
              <a:rPr lang="en-GB" sz="2400" b="1" dirty="0">
                <a:solidFill>
                  <a:prstClr val="black"/>
                </a:solidFill>
              </a:rPr>
              <a:t>feel uncomfortable </a:t>
            </a:r>
            <a:r>
              <a:rPr lang="en-GB" sz="2400" dirty="0">
                <a:solidFill>
                  <a:prstClr val="black"/>
                </a:solidFill>
              </a:rPr>
              <a:t>it is still okay to say </a:t>
            </a:r>
            <a:r>
              <a:rPr lang="en-GB" sz="2400" b="1" dirty="0">
                <a:solidFill>
                  <a:prstClr val="black"/>
                </a:solidFill>
              </a:rPr>
              <a:t>NO</a:t>
            </a:r>
            <a:r>
              <a:rPr lang="en-GB" sz="2400" dirty="0">
                <a:solidFill>
                  <a:prstClr val="black"/>
                </a:solidFill>
              </a:rPr>
              <a:t> and you must be with one of your trusted adults. </a:t>
            </a:r>
          </a:p>
        </p:txBody>
      </p:sp>
      <p:pic>
        <p:nvPicPr>
          <p:cNvPr id="4" name="Picture 3">
            <a:extLst>
              <a:ext uri="{FF2B5EF4-FFF2-40B4-BE49-F238E27FC236}">
                <a16:creationId xmlns:a16="http://schemas.microsoft.com/office/drawing/2014/main" id="{A5364459-AFAC-D847-9058-BFC5CC1712A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863929" y="1718563"/>
            <a:ext cx="3052032" cy="2671498"/>
          </a:xfrm>
          <a:prstGeom prst="rect">
            <a:avLst/>
          </a:prstGeom>
        </p:spPr>
      </p:pic>
      <p:pic>
        <p:nvPicPr>
          <p:cNvPr id="6" name="Picture 5">
            <a:extLst>
              <a:ext uri="{FF2B5EF4-FFF2-40B4-BE49-F238E27FC236}">
                <a16:creationId xmlns:a16="http://schemas.microsoft.com/office/drawing/2014/main" id="{94EBD001-0F6D-6B43-AF5B-308A378DD18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254545" y="4199759"/>
            <a:ext cx="3160221" cy="2574840"/>
          </a:xfrm>
          <a:prstGeom prst="rect">
            <a:avLst/>
          </a:prstGeom>
        </p:spPr>
      </p:pic>
      <p:pic>
        <p:nvPicPr>
          <p:cNvPr id="7" name="Picture 6">
            <a:extLst>
              <a:ext uri="{FF2B5EF4-FFF2-40B4-BE49-F238E27FC236}">
                <a16:creationId xmlns:a16="http://schemas.microsoft.com/office/drawing/2014/main" id="{DB90C845-8DDF-B741-90B8-3C40931632C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720326" y="327441"/>
            <a:ext cx="3143603" cy="2782244"/>
          </a:xfrm>
          <a:prstGeom prst="rect">
            <a:avLst/>
          </a:prstGeom>
        </p:spPr>
      </p:pic>
    </p:spTree>
    <p:extLst>
      <p:ext uri="{BB962C8B-B14F-4D97-AF65-F5344CB8AC3E}">
        <p14:creationId xmlns:p14="http://schemas.microsoft.com/office/powerpoint/2010/main" val="99496121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E0AE5CEF-D4C1-194F-B8ED-0130FBE6F67B}"/>
              </a:ext>
            </a:extLst>
          </p:cNvPr>
          <p:cNvSpPr txBox="1"/>
          <p:nvPr/>
        </p:nvSpPr>
        <p:spPr>
          <a:xfrm>
            <a:off x="131418" y="131867"/>
            <a:ext cx="6597185" cy="707886"/>
          </a:xfrm>
          <a:prstGeom prst="rect">
            <a:avLst/>
          </a:prstGeom>
          <a:noFill/>
          <a:ln w="19050">
            <a:noFill/>
          </a:ln>
        </p:spPr>
        <p:txBody>
          <a:bodyPr wrap="square" rtlCol="0">
            <a:spAutoFit/>
          </a:bodyPr>
          <a:lstStyle/>
          <a:p>
            <a:r>
              <a:rPr lang="en-AU" sz="4000" b="1" u="sng" dirty="0">
                <a:latin typeface="+mj-lt"/>
              </a:rPr>
              <a:t>Your Body Belongs to You!</a:t>
            </a:r>
            <a:endParaRPr lang="en-AU" sz="5400" b="1" i="1" u="sng" dirty="0">
              <a:solidFill>
                <a:prstClr val="black"/>
              </a:solidFill>
              <a:latin typeface="+mj-lt"/>
            </a:endParaRPr>
          </a:p>
        </p:txBody>
      </p:sp>
      <p:sp>
        <p:nvSpPr>
          <p:cNvPr id="8" name="TextBox 7">
            <a:extLst>
              <a:ext uri="{FF2B5EF4-FFF2-40B4-BE49-F238E27FC236}">
                <a16:creationId xmlns:a16="http://schemas.microsoft.com/office/drawing/2014/main" id="{105B2A0F-CF66-8C4A-A77E-7E13A9836B8B}"/>
              </a:ext>
            </a:extLst>
          </p:cNvPr>
          <p:cNvSpPr txBox="1"/>
          <p:nvPr/>
        </p:nvSpPr>
        <p:spPr>
          <a:xfrm>
            <a:off x="131418" y="962864"/>
            <a:ext cx="6089767" cy="5262979"/>
          </a:xfrm>
          <a:prstGeom prst="rect">
            <a:avLst/>
          </a:prstGeom>
          <a:noFill/>
          <a:ln w="19050">
            <a:noFill/>
          </a:ln>
        </p:spPr>
        <p:txBody>
          <a:bodyPr wrap="square" rtlCol="0">
            <a:spAutoFit/>
          </a:bodyPr>
          <a:lstStyle/>
          <a:p>
            <a:r>
              <a:rPr lang="en-GB" sz="2400" dirty="0">
                <a:solidFill>
                  <a:prstClr val="black"/>
                </a:solidFill>
              </a:rPr>
              <a:t>Remember you are the ‘</a:t>
            </a:r>
            <a:r>
              <a:rPr lang="en-GB" sz="2400" b="1" dirty="0">
                <a:solidFill>
                  <a:prstClr val="black"/>
                </a:solidFill>
              </a:rPr>
              <a:t>boss of your body’ </a:t>
            </a:r>
            <a:r>
              <a:rPr lang="en-GB" sz="2400" dirty="0">
                <a:solidFill>
                  <a:prstClr val="black"/>
                </a:solidFill>
              </a:rPr>
              <a:t>and people must respect your privacy. </a:t>
            </a:r>
          </a:p>
          <a:p>
            <a:endParaRPr lang="en-GB" sz="2400" dirty="0">
              <a:solidFill>
                <a:prstClr val="black"/>
              </a:solidFill>
            </a:endParaRPr>
          </a:p>
          <a:p>
            <a:r>
              <a:rPr lang="en-GB" sz="2400" dirty="0">
                <a:solidFill>
                  <a:prstClr val="black"/>
                </a:solidFill>
              </a:rPr>
              <a:t>You have learnt a lot through the last 6 lessons. From identifying </a:t>
            </a:r>
            <a:r>
              <a:rPr lang="en-GB" sz="2400" b="1" dirty="0">
                <a:solidFill>
                  <a:prstClr val="black"/>
                </a:solidFill>
              </a:rPr>
              <a:t>Warning Signs, Good Secrets </a:t>
            </a:r>
            <a:r>
              <a:rPr lang="en-GB" sz="2400" dirty="0">
                <a:solidFill>
                  <a:prstClr val="black"/>
                </a:solidFill>
              </a:rPr>
              <a:t>and </a:t>
            </a:r>
            <a:r>
              <a:rPr lang="en-GB" sz="2400" b="1" dirty="0">
                <a:solidFill>
                  <a:prstClr val="black"/>
                </a:solidFill>
              </a:rPr>
              <a:t>Bad Secrets</a:t>
            </a:r>
            <a:r>
              <a:rPr lang="en-GB" sz="2400" dirty="0">
                <a:solidFill>
                  <a:prstClr val="black"/>
                </a:solidFill>
              </a:rPr>
              <a:t>, </a:t>
            </a:r>
            <a:r>
              <a:rPr lang="en-GB" sz="2400" b="1" dirty="0">
                <a:solidFill>
                  <a:prstClr val="black"/>
                </a:solidFill>
              </a:rPr>
              <a:t>Permission</a:t>
            </a:r>
            <a:r>
              <a:rPr lang="en-GB" sz="2400" dirty="0">
                <a:solidFill>
                  <a:prstClr val="black"/>
                </a:solidFill>
              </a:rPr>
              <a:t>, </a:t>
            </a:r>
            <a:r>
              <a:rPr lang="en-GB" sz="2400" b="1" dirty="0">
                <a:solidFill>
                  <a:prstClr val="black"/>
                </a:solidFill>
              </a:rPr>
              <a:t>Consent</a:t>
            </a:r>
            <a:r>
              <a:rPr lang="en-GB" sz="2400" dirty="0">
                <a:solidFill>
                  <a:prstClr val="black"/>
                </a:solidFill>
              </a:rPr>
              <a:t>, </a:t>
            </a:r>
            <a:r>
              <a:rPr lang="en-GB" sz="2400" b="1" dirty="0">
                <a:solidFill>
                  <a:prstClr val="black"/>
                </a:solidFill>
              </a:rPr>
              <a:t>Personal Boundaries</a:t>
            </a:r>
            <a:r>
              <a:rPr lang="en-GB" sz="2400" dirty="0">
                <a:solidFill>
                  <a:prstClr val="black"/>
                </a:solidFill>
              </a:rPr>
              <a:t> and what we mean by </a:t>
            </a:r>
            <a:r>
              <a:rPr lang="en-GB" sz="2400" b="1" dirty="0">
                <a:solidFill>
                  <a:prstClr val="black"/>
                </a:solidFill>
              </a:rPr>
              <a:t>Public and Private.</a:t>
            </a:r>
          </a:p>
          <a:p>
            <a:endParaRPr lang="en-GB" sz="2400" dirty="0">
              <a:solidFill>
                <a:prstClr val="black"/>
              </a:solidFill>
            </a:endParaRPr>
          </a:p>
          <a:p>
            <a:r>
              <a:rPr lang="en-GB" sz="2400" dirty="0">
                <a:solidFill>
                  <a:prstClr val="black"/>
                </a:solidFill>
              </a:rPr>
              <a:t>Click on the image to the right to watch a video summarising what we have covered in the last 6 lessons. </a:t>
            </a:r>
          </a:p>
          <a:p>
            <a:endParaRPr lang="en-GB" sz="2400" dirty="0">
              <a:solidFill>
                <a:prstClr val="black"/>
              </a:solidFill>
            </a:endParaRPr>
          </a:p>
          <a:p>
            <a:r>
              <a:rPr lang="en-GB" sz="2400" b="1" dirty="0">
                <a:solidFill>
                  <a:prstClr val="black"/>
                </a:solidFill>
              </a:rPr>
              <a:t>Note: </a:t>
            </a:r>
            <a:r>
              <a:rPr lang="en-GB" sz="2400" dirty="0">
                <a:solidFill>
                  <a:prstClr val="black"/>
                </a:solidFill>
              </a:rPr>
              <a:t>Click whilst in presentation mode.</a:t>
            </a:r>
          </a:p>
        </p:txBody>
      </p:sp>
      <p:pic>
        <p:nvPicPr>
          <p:cNvPr id="4" name="Picture 3">
            <a:hlinkClick r:id="rId3"/>
            <a:extLst>
              <a:ext uri="{FF2B5EF4-FFF2-40B4-BE49-F238E27FC236}">
                <a16:creationId xmlns:a16="http://schemas.microsoft.com/office/drawing/2014/main" id="{5B4B0E2A-2702-EB45-917E-62DB1F2C909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728603" y="634091"/>
            <a:ext cx="5535052" cy="5001369"/>
          </a:xfrm>
          <a:prstGeom prst="rect">
            <a:avLst/>
          </a:prstGeom>
        </p:spPr>
      </p:pic>
    </p:spTree>
    <p:extLst>
      <p:ext uri="{BB962C8B-B14F-4D97-AF65-F5344CB8AC3E}">
        <p14:creationId xmlns:p14="http://schemas.microsoft.com/office/powerpoint/2010/main" val="141242158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theme/theme1.xml><?xml version="1.0" encoding="utf-8"?>
<a:theme xmlns:a="http://schemas.openxmlformats.org/drawingml/2006/main" name="Retrospect">
  <a:themeElements>
    <a:clrScheme name="Custom 3">
      <a:dk1>
        <a:sysClr val="windowText" lastClr="000000"/>
      </a:dk1>
      <a:lt1>
        <a:sysClr val="window" lastClr="FFFFFF"/>
      </a:lt1>
      <a:dk2>
        <a:srgbClr val="2C3C43"/>
      </a:dk2>
      <a:lt2>
        <a:srgbClr val="EBEBEB"/>
      </a:lt2>
      <a:accent1>
        <a:srgbClr val="FFFF00"/>
      </a:accent1>
      <a:accent2>
        <a:srgbClr val="F7EC57"/>
      </a:accent2>
      <a:accent3>
        <a:srgbClr val="000000"/>
      </a:accent3>
      <a:accent4>
        <a:srgbClr val="FFFFCC"/>
      </a:accent4>
      <a:accent5>
        <a:srgbClr val="FFC000"/>
      </a:accent5>
      <a:accent6>
        <a:srgbClr val="FFFF00"/>
      </a:accent6>
      <a:hlink>
        <a:srgbClr val="FFFF00"/>
      </a:hlink>
      <a:folHlink>
        <a:srgbClr val="FFFFC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119766</TotalTime>
  <Words>859</Words>
  <Application>Microsoft Macintosh PowerPoint</Application>
  <PresentationFormat>Widescreen</PresentationFormat>
  <Paragraphs>95</Paragraphs>
  <Slides>12</Slides>
  <Notes>7</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12</vt:i4>
      </vt:variant>
    </vt:vector>
  </HeadingPairs>
  <TitlesOfParts>
    <vt:vector size="16" baseType="lpstr">
      <vt:lpstr>Arial</vt:lpstr>
      <vt:lpstr>Calibri</vt:lpstr>
      <vt:lpstr>Calibri Light</vt:lpstr>
      <vt:lpstr>Retrospect</vt:lpstr>
      <vt:lpstr>PowerPoint Presentation</vt:lpstr>
      <vt:lpstr>Lesson 6</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HAILEYBURY</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Jessica Reardon</dc:creator>
  <cp:lastModifiedBy>Microsoft Office User</cp:lastModifiedBy>
  <cp:revision>332</cp:revision>
  <dcterms:created xsi:type="dcterms:W3CDTF">2015-12-16T03:40:36Z</dcterms:created>
  <dcterms:modified xsi:type="dcterms:W3CDTF">2025-09-25T00:38:01Z</dcterms:modified>
</cp:coreProperties>
</file>